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DE03B8-0638-4820-90DA-F880E002AC93}" type="datetimeFigureOut">
              <a:rPr lang="sv-SE" smtClean="0"/>
              <a:t>2026-09-17</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5B1F62-3528-4419-9AA5-7B42784DD546}" type="slidenum">
              <a:rPr lang="sv-SE" smtClean="0"/>
              <a:t>‹#›</a:t>
            </a:fld>
            <a:endParaRPr lang="sv-SE"/>
          </a:p>
        </p:txBody>
      </p:sp>
    </p:spTree>
    <p:extLst>
      <p:ext uri="{BB962C8B-B14F-4D97-AF65-F5344CB8AC3E}">
        <p14:creationId xmlns:p14="http://schemas.microsoft.com/office/powerpoint/2010/main" val="4069381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Projekten är det huvudsakliga bedömningsunderlaget. Läs kapitlets inledning gemensamt innan eleverna väljer. Tidsåtgång: cirka 3 veckor per projekt inklusive buffertdag.</a:t>
            </a:r>
          </a:p>
        </p:txBody>
      </p:sp>
      <p:sp>
        <p:nvSpPr>
          <p:cNvPr id="4" name="Platshållare för bildnummer 3"/>
          <p:cNvSpPr>
            <a:spLocks noGrp="1"/>
          </p:cNvSpPr>
          <p:nvPr>
            <p:ph type="sldNum" sz="quarter" idx="5"/>
          </p:nvPr>
        </p:nvSpPr>
        <p:spPr/>
        <p:txBody>
          <a:bodyPr/>
          <a:lstStyle/>
          <a:p>
            <a:fld id="{0D5B1F62-3528-4419-9AA5-7B42784DD546}" type="slidenum">
              <a:rPr lang="sv-SE" smtClean="0"/>
              <a:t>1</a:t>
            </a:fld>
            <a:endParaRPr lang="sv-SE"/>
          </a:p>
        </p:txBody>
      </p:sp>
    </p:spTree>
    <p:extLst>
      <p:ext uri="{BB962C8B-B14F-4D97-AF65-F5344CB8AC3E}">
        <p14:creationId xmlns:p14="http://schemas.microsoft.com/office/powerpoint/2010/main" val="2130396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Generell tidsplan: vecka 1 välja och planera, vecka 2 huvudarbete, vecka 3 reflektera och redovisa. Lägg alltid in en buffertdag. Övning i läromedlet: Projektets faser i rätt ordning.</a:t>
            </a:r>
          </a:p>
        </p:txBody>
      </p:sp>
      <p:sp>
        <p:nvSpPr>
          <p:cNvPr id="4" name="Platshållare för bildnummer 3"/>
          <p:cNvSpPr>
            <a:spLocks noGrp="1"/>
          </p:cNvSpPr>
          <p:nvPr>
            <p:ph type="sldNum" sz="quarter" idx="5"/>
          </p:nvPr>
        </p:nvSpPr>
        <p:spPr/>
        <p:txBody>
          <a:bodyPr/>
          <a:lstStyle/>
          <a:p>
            <a:fld id="{0D5B1F62-3528-4419-9AA5-7B42784DD546}" type="slidenum">
              <a:rPr lang="sv-SE" smtClean="0"/>
              <a:t>2</a:t>
            </a:fld>
            <a:endParaRPr lang="sv-SE"/>
          </a:p>
        </p:txBody>
      </p:sp>
    </p:spTree>
    <p:extLst>
      <p:ext uri="{BB962C8B-B14F-4D97-AF65-F5344CB8AC3E}">
        <p14:creationId xmlns:p14="http://schemas.microsoft.com/office/powerpoint/2010/main" val="17278203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Gillar du film och berättelser: projekt 1. Vill du programmera: projekt 2. Engagerar samhällsfrågor: projekt 3. Nyfiken på verktygen du använder: projekt 4. Många elever behöver två projekt, eller ett projekt plus prov, för att ge underlag för alla förmågor.</a:t>
            </a:r>
          </a:p>
        </p:txBody>
      </p:sp>
      <p:sp>
        <p:nvSpPr>
          <p:cNvPr id="4" name="Platshållare för bildnummer 3"/>
          <p:cNvSpPr>
            <a:spLocks noGrp="1"/>
          </p:cNvSpPr>
          <p:nvPr>
            <p:ph type="sldNum" sz="quarter" idx="5"/>
          </p:nvPr>
        </p:nvSpPr>
        <p:spPr/>
        <p:txBody>
          <a:bodyPr/>
          <a:lstStyle/>
          <a:p>
            <a:fld id="{0D5B1F62-3528-4419-9AA5-7B42784DD546}" type="slidenum">
              <a:rPr lang="sv-SE" smtClean="0"/>
              <a:t>3</a:t>
            </a:fld>
            <a:endParaRPr lang="sv-SE"/>
          </a:p>
        </p:txBody>
      </p:sp>
    </p:spTree>
    <p:extLst>
      <p:ext uri="{BB962C8B-B14F-4D97-AF65-F5344CB8AC3E}">
        <p14:creationId xmlns:p14="http://schemas.microsoft.com/office/powerpoint/2010/main" val="849702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Vanlig fallgrop: att återberätta handlingen i stället för att analysera. Analysen ska svara på vad betyder detta, inte vad händer.</a:t>
            </a:r>
          </a:p>
        </p:txBody>
      </p:sp>
      <p:sp>
        <p:nvSpPr>
          <p:cNvPr id="4" name="Platshållare för bildnummer 3"/>
          <p:cNvSpPr>
            <a:spLocks noGrp="1"/>
          </p:cNvSpPr>
          <p:nvPr>
            <p:ph type="sldNum" sz="quarter" idx="5"/>
          </p:nvPr>
        </p:nvSpPr>
        <p:spPr/>
        <p:txBody>
          <a:bodyPr/>
          <a:lstStyle/>
          <a:p>
            <a:fld id="{0D5B1F62-3528-4419-9AA5-7B42784DD546}" type="slidenum">
              <a:rPr lang="sv-SE" smtClean="0"/>
              <a:t>4</a:t>
            </a:fld>
            <a:endParaRPr lang="sv-SE"/>
          </a:p>
        </p:txBody>
      </p:sp>
    </p:spTree>
    <p:extLst>
      <p:ext uri="{BB962C8B-B14F-4D97-AF65-F5344CB8AC3E}">
        <p14:creationId xmlns:p14="http://schemas.microsoft.com/office/powerpoint/2010/main" val="29283004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Kräv koppling till minst tre begrepp ur kapitel 1 och 2, annars blir det filmrecension. Ger underlag för förmåga 3 och 5.</a:t>
            </a:r>
          </a:p>
        </p:txBody>
      </p:sp>
      <p:sp>
        <p:nvSpPr>
          <p:cNvPr id="4" name="Platshållare för bildnummer 3"/>
          <p:cNvSpPr>
            <a:spLocks noGrp="1"/>
          </p:cNvSpPr>
          <p:nvPr>
            <p:ph type="sldNum" sz="quarter" idx="5"/>
          </p:nvPr>
        </p:nvSpPr>
        <p:spPr/>
        <p:txBody>
          <a:bodyPr/>
          <a:lstStyle/>
          <a:p>
            <a:fld id="{0D5B1F62-3528-4419-9AA5-7B42784DD546}" type="slidenum">
              <a:rPr lang="sv-SE" smtClean="0"/>
              <a:t>5</a:t>
            </a:fld>
            <a:endParaRPr lang="sv-SE"/>
          </a:p>
        </p:txBody>
      </p:sp>
    </p:spTree>
    <p:extLst>
      <p:ext uri="{BB962C8B-B14F-4D97-AF65-F5344CB8AC3E}">
        <p14:creationId xmlns:p14="http://schemas.microsoft.com/office/powerpoint/2010/main" val="10234935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Vanlig fallgrop: för svårt problem. Börja enkelt. Spara ofta och testa i små steg. Felen är ofta det mest intressanta.</a:t>
            </a:r>
          </a:p>
        </p:txBody>
      </p:sp>
      <p:sp>
        <p:nvSpPr>
          <p:cNvPr id="4" name="Platshållare för bildnummer 3"/>
          <p:cNvSpPr>
            <a:spLocks noGrp="1"/>
          </p:cNvSpPr>
          <p:nvPr>
            <p:ph type="sldNum" sz="quarter" idx="5"/>
          </p:nvPr>
        </p:nvSpPr>
        <p:spPr/>
        <p:txBody>
          <a:bodyPr/>
          <a:lstStyle/>
          <a:p>
            <a:fld id="{0D5B1F62-3528-4419-9AA5-7B42784DD546}" type="slidenum">
              <a:rPr lang="sv-SE" smtClean="0"/>
              <a:t>6</a:t>
            </a:fld>
            <a:endParaRPr lang="sv-SE"/>
          </a:p>
        </p:txBody>
      </p:sp>
    </p:spTree>
    <p:extLst>
      <p:ext uri="{BB962C8B-B14F-4D97-AF65-F5344CB8AC3E}">
        <p14:creationId xmlns:p14="http://schemas.microsoft.com/office/powerpoint/2010/main" val="8831423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Steget Jämför med människan ger underlag för förmåga 3 – låt ingen hoppa över det. Kvalitet: koden fungerar och är kommenterad, konkreta exempel där modellen har fel, resonemang om varför, etisk reflektion. Boka avstämningar i vecka 2 – tekniska problem i Colab kan stjälpa arbetet.</a:t>
            </a:r>
          </a:p>
        </p:txBody>
      </p:sp>
      <p:sp>
        <p:nvSpPr>
          <p:cNvPr id="4" name="Platshållare för bildnummer 3"/>
          <p:cNvSpPr>
            <a:spLocks noGrp="1"/>
          </p:cNvSpPr>
          <p:nvPr>
            <p:ph type="sldNum" sz="quarter" idx="5"/>
          </p:nvPr>
        </p:nvSpPr>
        <p:spPr/>
        <p:txBody>
          <a:bodyPr/>
          <a:lstStyle/>
          <a:p>
            <a:fld id="{0D5B1F62-3528-4419-9AA5-7B42784DD546}" type="slidenum">
              <a:rPr lang="sv-SE" smtClean="0"/>
              <a:t>7</a:t>
            </a:fld>
            <a:endParaRPr lang="sv-SE"/>
          </a:p>
        </p:txBody>
      </p:sp>
    </p:spTree>
    <p:extLst>
      <p:ext uri="{BB962C8B-B14F-4D97-AF65-F5344CB8AC3E}">
        <p14:creationId xmlns:p14="http://schemas.microsoft.com/office/powerpoint/2010/main" val="1119104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Vanlig fallgrop: för brett område. AI och samhället är inget ämne. AI-desinformation i valrörelser är det. Godkänn frågeställningen innan arbetet startar.</a:t>
            </a:r>
          </a:p>
        </p:txBody>
      </p:sp>
      <p:sp>
        <p:nvSpPr>
          <p:cNvPr id="4" name="Platshållare för bildnummer 3"/>
          <p:cNvSpPr>
            <a:spLocks noGrp="1"/>
          </p:cNvSpPr>
          <p:nvPr>
            <p:ph type="sldNum" sz="quarter" idx="5"/>
          </p:nvPr>
        </p:nvSpPr>
        <p:spPr/>
        <p:txBody>
          <a:bodyPr/>
          <a:lstStyle/>
          <a:p>
            <a:fld id="{0D5B1F62-3528-4419-9AA5-7B42784DD546}" type="slidenum">
              <a:rPr lang="sv-SE" smtClean="0"/>
              <a:t>8</a:t>
            </a:fld>
            <a:endParaRPr lang="sv-SE"/>
          </a:p>
        </p:txBody>
      </p:sp>
    </p:spTree>
    <p:extLst>
      <p:ext uri="{BB962C8B-B14F-4D97-AF65-F5344CB8AC3E}">
        <p14:creationId xmlns:p14="http://schemas.microsoft.com/office/powerpoint/2010/main" val="5329487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Möjliga frågeställningar: automatisering och inkomstojämlikhet; demokratirisker med AI-desinformation; AI:s koldioxidavtryck och klimatmålen; AI i sjukvården; vem kontrollerar AI-tekniken. Redovisning: debattartikel 500–700 ord, policy brief 400–600 ord, debatt, dokumentärvideo 3–5 min eller infografik. Ger underlag för förmåga 4 och 5.</a:t>
            </a:r>
          </a:p>
        </p:txBody>
      </p:sp>
      <p:sp>
        <p:nvSpPr>
          <p:cNvPr id="4" name="Platshållare för bildnummer 3"/>
          <p:cNvSpPr>
            <a:spLocks noGrp="1"/>
          </p:cNvSpPr>
          <p:nvPr>
            <p:ph type="sldNum" sz="quarter" idx="5"/>
          </p:nvPr>
        </p:nvSpPr>
        <p:spPr/>
        <p:txBody>
          <a:bodyPr/>
          <a:lstStyle/>
          <a:p>
            <a:fld id="{0D5B1F62-3528-4419-9AA5-7B42784DD546}" type="slidenum">
              <a:rPr lang="sv-SE" smtClean="0"/>
              <a:t>9</a:t>
            </a:fld>
            <a:endParaRPr lang="sv-SE"/>
          </a:p>
        </p:txBody>
      </p:sp>
    </p:spTree>
    <p:extLst>
      <p:ext uri="{BB962C8B-B14F-4D97-AF65-F5344CB8AC3E}">
        <p14:creationId xmlns:p14="http://schemas.microsoft.com/office/powerpoint/2010/main" val="28440352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Vanlig fallgrop: att bli reklampelare. En granskning ska vara kritisk. Glöm inte frågan: vem tjänar pengar på detta?</a:t>
            </a:r>
          </a:p>
        </p:txBody>
      </p:sp>
      <p:sp>
        <p:nvSpPr>
          <p:cNvPr id="4" name="Platshållare för bildnummer 3"/>
          <p:cNvSpPr>
            <a:spLocks noGrp="1"/>
          </p:cNvSpPr>
          <p:nvPr>
            <p:ph type="sldNum" sz="quarter" idx="5"/>
          </p:nvPr>
        </p:nvSpPr>
        <p:spPr/>
        <p:txBody>
          <a:bodyPr/>
          <a:lstStyle/>
          <a:p>
            <a:fld id="{0D5B1F62-3528-4419-9AA5-7B42784DD546}" type="slidenum">
              <a:rPr lang="sv-SE" smtClean="0"/>
              <a:t>10</a:t>
            </a:fld>
            <a:endParaRPr lang="sv-SE"/>
          </a:p>
        </p:txBody>
      </p:sp>
    </p:spTree>
    <p:extLst>
      <p:ext uri="{BB962C8B-B14F-4D97-AF65-F5344CB8AC3E}">
        <p14:creationId xmlns:p14="http://schemas.microsoft.com/office/powerpoint/2010/main" val="14622465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Avsluta med en motiverad rekommendation: så bör verktyget användas ansvarsfullt. Del C är kursens tydligaste tillfälle för förmåga 4. Redovisning: rapport 700–1 000 ord, slides med muntlig genomgång, video-essay 4–6 min eller podcast 6–10 min.</a:t>
            </a:r>
          </a:p>
        </p:txBody>
      </p:sp>
      <p:sp>
        <p:nvSpPr>
          <p:cNvPr id="4" name="Platshållare för bildnummer 3"/>
          <p:cNvSpPr>
            <a:spLocks noGrp="1"/>
          </p:cNvSpPr>
          <p:nvPr>
            <p:ph type="sldNum" sz="quarter" idx="5"/>
          </p:nvPr>
        </p:nvSpPr>
        <p:spPr/>
        <p:txBody>
          <a:bodyPr/>
          <a:lstStyle/>
          <a:p>
            <a:fld id="{0D5B1F62-3528-4419-9AA5-7B42784DD546}" type="slidenum">
              <a:rPr lang="sv-SE" smtClean="0"/>
              <a:t>11</a:t>
            </a:fld>
            <a:endParaRPr lang="sv-SE"/>
          </a:p>
        </p:txBody>
      </p:sp>
    </p:spTree>
    <p:extLst>
      <p:ext uri="{BB962C8B-B14F-4D97-AF65-F5344CB8AC3E}">
        <p14:creationId xmlns:p14="http://schemas.microsoft.com/office/powerpoint/2010/main" val="2852767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Dela bedömningsmatrisen i lärarhandledningen med eleverna innan de börjar.</a:t>
            </a:r>
          </a:p>
        </p:txBody>
      </p:sp>
      <p:sp>
        <p:nvSpPr>
          <p:cNvPr id="4" name="Platshållare för bildnummer 3"/>
          <p:cNvSpPr>
            <a:spLocks noGrp="1"/>
          </p:cNvSpPr>
          <p:nvPr>
            <p:ph type="sldNum" sz="quarter" idx="5"/>
          </p:nvPr>
        </p:nvSpPr>
        <p:spPr/>
        <p:txBody>
          <a:bodyPr/>
          <a:lstStyle/>
          <a:p>
            <a:fld id="{0D5B1F62-3528-4419-9AA5-7B42784DD546}" type="slidenum">
              <a:rPr lang="sv-SE" smtClean="0"/>
              <a:t>12</a:t>
            </a:fld>
            <a:endParaRPr lang="sv-SE"/>
          </a:p>
        </p:txBody>
      </p:sp>
    </p:spTree>
    <p:extLst>
      <p:ext uri="{BB962C8B-B14F-4D97-AF65-F5344CB8AC3E}">
        <p14:creationId xmlns:p14="http://schemas.microsoft.com/office/powerpoint/2010/main" val="4792002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Projekt 2 tränar särskilt de två första. Projekt 1 och 3 tränar jämförelser och resonemang. Projekt 4 tränar lagar, risker och resonemang. Skillnaden mellan betygsstegen ligger i hur välgrundade och nyanserade jämförelser och resonemang är: motiverat med exempel, flera perspektiv, vägda mot varandra.</a:t>
            </a:r>
          </a:p>
        </p:txBody>
      </p:sp>
      <p:sp>
        <p:nvSpPr>
          <p:cNvPr id="4" name="Platshållare för bildnummer 3"/>
          <p:cNvSpPr>
            <a:spLocks noGrp="1"/>
          </p:cNvSpPr>
          <p:nvPr>
            <p:ph type="sldNum" sz="quarter" idx="5"/>
          </p:nvPr>
        </p:nvSpPr>
        <p:spPr/>
        <p:txBody>
          <a:bodyPr/>
          <a:lstStyle/>
          <a:p>
            <a:fld id="{0D5B1F62-3528-4419-9AA5-7B42784DD546}" type="slidenum">
              <a:rPr lang="sv-SE" smtClean="0"/>
              <a:t>13</a:t>
            </a:fld>
            <a:endParaRPr lang="sv-SE"/>
          </a:p>
        </p:txBody>
      </p:sp>
    </p:spTree>
    <p:extLst>
      <p:ext uri="{BB962C8B-B14F-4D97-AF65-F5344CB8AC3E}">
        <p14:creationId xmlns:p14="http://schemas.microsoft.com/office/powerpoint/2010/main" val="13869781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AI-deklarationen finns som mall i lärarhandledningen. Den muntliga uppföljningen är den mest rättssäkra kontrollen mot okontrollerad AI-användning.</a:t>
            </a:r>
          </a:p>
        </p:txBody>
      </p:sp>
      <p:sp>
        <p:nvSpPr>
          <p:cNvPr id="4" name="Platshållare för bildnummer 3"/>
          <p:cNvSpPr>
            <a:spLocks noGrp="1"/>
          </p:cNvSpPr>
          <p:nvPr>
            <p:ph type="sldNum" sz="quarter" idx="5"/>
          </p:nvPr>
        </p:nvSpPr>
        <p:spPr/>
        <p:txBody>
          <a:bodyPr/>
          <a:lstStyle/>
          <a:p>
            <a:fld id="{0D5B1F62-3528-4419-9AA5-7B42784DD546}" type="slidenum">
              <a:rPr lang="sv-SE" smtClean="0"/>
              <a:t>14</a:t>
            </a:fld>
            <a:endParaRPr lang="sv-SE"/>
          </a:p>
        </p:txBody>
      </p:sp>
    </p:spTree>
    <p:extLst>
      <p:ext uri="{BB962C8B-B14F-4D97-AF65-F5344CB8AC3E}">
        <p14:creationId xmlns:p14="http://schemas.microsoft.com/office/powerpoint/2010/main" val="28892333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Låt eleverna diskutera i par och skriva ner sitt val och sin största risk innan lektionen är slut.</a:t>
            </a:r>
          </a:p>
        </p:txBody>
      </p:sp>
      <p:sp>
        <p:nvSpPr>
          <p:cNvPr id="4" name="Platshållare för bildnummer 3"/>
          <p:cNvSpPr>
            <a:spLocks noGrp="1"/>
          </p:cNvSpPr>
          <p:nvPr>
            <p:ph type="sldNum" sz="quarter" idx="5"/>
          </p:nvPr>
        </p:nvSpPr>
        <p:spPr/>
        <p:txBody>
          <a:bodyPr/>
          <a:lstStyle/>
          <a:p>
            <a:fld id="{0D5B1F62-3528-4419-9AA5-7B42784DD546}" type="slidenum">
              <a:rPr lang="sv-SE" smtClean="0"/>
              <a:t>15</a:t>
            </a:fld>
            <a:endParaRPr lang="sv-SE"/>
          </a:p>
        </p:txBody>
      </p:sp>
    </p:spTree>
    <p:extLst>
      <p:ext uri="{BB962C8B-B14F-4D97-AF65-F5344CB8AC3E}">
        <p14:creationId xmlns:p14="http://schemas.microsoft.com/office/powerpoint/2010/main" val="517623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Avsluta kursen med det avslutande quizet och muntliga uppföljningar.</a:t>
            </a:r>
          </a:p>
        </p:txBody>
      </p:sp>
      <p:sp>
        <p:nvSpPr>
          <p:cNvPr id="4" name="Platshållare för bildnummer 3"/>
          <p:cNvSpPr>
            <a:spLocks noGrp="1"/>
          </p:cNvSpPr>
          <p:nvPr>
            <p:ph type="sldNum" sz="quarter" idx="5"/>
          </p:nvPr>
        </p:nvSpPr>
        <p:spPr/>
        <p:txBody>
          <a:bodyPr/>
          <a:lstStyle/>
          <a:p>
            <a:fld id="{0D5B1F62-3528-4419-9AA5-7B42784DD546}" type="slidenum">
              <a:rPr lang="sv-SE" smtClean="0"/>
              <a:t>16</a:t>
            </a:fld>
            <a:endParaRPr lang="sv-SE"/>
          </a:p>
        </p:txBody>
      </p:sp>
    </p:spTree>
    <p:extLst>
      <p:ext uri="{BB962C8B-B14F-4D97-AF65-F5344CB8AC3E}">
        <p14:creationId xmlns:p14="http://schemas.microsoft.com/office/powerpoint/2010/main" val="1103400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44315D1-15F9-5B5A-89E8-58320ABE5EC2}"/>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484B50DB-BEEE-0A29-8B73-00E560E87A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FF5AF999-C0E5-9364-7DEB-598859540E74}"/>
              </a:ext>
            </a:extLst>
          </p:cNvPr>
          <p:cNvSpPr>
            <a:spLocks noGrp="1"/>
          </p:cNvSpPr>
          <p:nvPr>
            <p:ph type="dt" sz="half" idx="10"/>
          </p:nvPr>
        </p:nvSpPr>
        <p:spPr/>
        <p:txBody>
          <a:bodyPr/>
          <a:lstStyle/>
          <a:p>
            <a:fld id="{DA4D06DA-0446-49C8-AD6F-F9BCE5BEE795}" type="datetimeFigureOut">
              <a:rPr lang="sv-SE" smtClean="0"/>
              <a:t>2026-09-17</a:t>
            </a:fld>
            <a:endParaRPr lang="sv-SE"/>
          </a:p>
        </p:txBody>
      </p:sp>
      <p:sp>
        <p:nvSpPr>
          <p:cNvPr id="5" name="Platshållare för sidfot 4">
            <a:extLst>
              <a:ext uri="{FF2B5EF4-FFF2-40B4-BE49-F238E27FC236}">
                <a16:creationId xmlns:a16="http://schemas.microsoft.com/office/drawing/2014/main" id="{20E0EFF9-D7C4-B977-E3B7-7F19D29CC0E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17D8CF6-47D4-DDF2-9FEF-6EAC09BA439C}"/>
              </a:ext>
            </a:extLst>
          </p:cNvPr>
          <p:cNvSpPr>
            <a:spLocks noGrp="1"/>
          </p:cNvSpPr>
          <p:nvPr>
            <p:ph type="sldNum" sz="quarter" idx="12"/>
          </p:nvPr>
        </p:nvSpPr>
        <p:spPr/>
        <p:txBody>
          <a:bodyPr/>
          <a:lstStyle/>
          <a:p>
            <a:fld id="{2ECC4063-C925-4A95-B6EF-246B4BE8AE85}" type="slidenum">
              <a:rPr lang="sv-SE" smtClean="0"/>
              <a:t>‹#›</a:t>
            </a:fld>
            <a:endParaRPr lang="sv-SE"/>
          </a:p>
        </p:txBody>
      </p:sp>
    </p:spTree>
    <p:extLst>
      <p:ext uri="{BB962C8B-B14F-4D97-AF65-F5344CB8AC3E}">
        <p14:creationId xmlns:p14="http://schemas.microsoft.com/office/powerpoint/2010/main" val="1655682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0D3ECBA-990F-BB5B-018C-8113AC941049}"/>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9EDB84C-9303-7EC7-15B1-E92EAB36E3CC}"/>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125BFC0-62AB-EE4F-B766-E9BB9250145D}"/>
              </a:ext>
            </a:extLst>
          </p:cNvPr>
          <p:cNvSpPr>
            <a:spLocks noGrp="1"/>
          </p:cNvSpPr>
          <p:nvPr>
            <p:ph type="dt" sz="half" idx="10"/>
          </p:nvPr>
        </p:nvSpPr>
        <p:spPr/>
        <p:txBody>
          <a:bodyPr/>
          <a:lstStyle/>
          <a:p>
            <a:fld id="{DA4D06DA-0446-49C8-AD6F-F9BCE5BEE795}" type="datetimeFigureOut">
              <a:rPr lang="sv-SE" smtClean="0"/>
              <a:t>2026-09-17</a:t>
            </a:fld>
            <a:endParaRPr lang="sv-SE"/>
          </a:p>
        </p:txBody>
      </p:sp>
      <p:sp>
        <p:nvSpPr>
          <p:cNvPr id="5" name="Platshållare för sidfot 4">
            <a:extLst>
              <a:ext uri="{FF2B5EF4-FFF2-40B4-BE49-F238E27FC236}">
                <a16:creationId xmlns:a16="http://schemas.microsoft.com/office/drawing/2014/main" id="{98E44FE2-1090-89F2-4F7A-2B8D384D572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E52D2C1-20C1-D2FF-99B9-E8EF21BE3CAF}"/>
              </a:ext>
            </a:extLst>
          </p:cNvPr>
          <p:cNvSpPr>
            <a:spLocks noGrp="1"/>
          </p:cNvSpPr>
          <p:nvPr>
            <p:ph type="sldNum" sz="quarter" idx="12"/>
          </p:nvPr>
        </p:nvSpPr>
        <p:spPr/>
        <p:txBody>
          <a:bodyPr/>
          <a:lstStyle/>
          <a:p>
            <a:fld id="{2ECC4063-C925-4A95-B6EF-246B4BE8AE85}" type="slidenum">
              <a:rPr lang="sv-SE" smtClean="0"/>
              <a:t>‹#›</a:t>
            </a:fld>
            <a:endParaRPr lang="sv-SE"/>
          </a:p>
        </p:txBody>
      </p:sp>
    </p:spTree>
    <p:extLst>
      <p:ext uri="{BB962C8B-B14F-4D97-AF65-F5344CB8AC3E}">
        <p14:creationId xmlns:p14="http://schemas.microsoft.com/office/powerpoint/2010/main" val="89369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A02B6C9-BE98-FE83-5A1A-144DA223C1AE}"/>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4A236571-CE30-3B81-8998-D026B72E429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04A31468-F23D-DA00-5C83-89D10EF78EA7}"/>
              </a:ext>
            </a:extLst>
          </p:cNvPr>
          <p:cNvSpPr>
            <a:spLocks noGrp="1"/>
          </p:cNvSpPr>
          <p:nvPr>
            <p:ph type="dt" sz="half" idx="10"/>
          </p:nvPr>
        </p:nvSpPr>
        <p:spPr/>
        <p:txBody>
          <a:bodyPr/>
          <a:lstStyle/>
          <a:p>
            <a:fld id="{DA4D06DA-0446-49C8-AD6F-F9BCE5BEE795}" type="datetimeFigureOut">
              <a:rPr lang="sv-SE" smtClean="0"/>
              <a:t>2026-09-17</a:t>
            </a:fld>
            <a:endParaRPr lang="sv-SE"/>
          </a:p>
        </p:txBody>
      </p:sp>
      <p:sp>
        <p:nvSpPr>
          <p:cNvPr id="5" name="Platshållare för sidfot 4">
            <a:extLst>
              <a:ext uri="{FF2B5EF4-FFF2-40B4-BE49-F238E27FC236}">
                <a16:creationId xmlns:a16="http://schemas.microsoft.com/office/drawing/2014/main" id="{F3D0DE93-6501-E62C-A9E2-8D00D2437EC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14CE992-F261-5582-956E-FF9C144000BF}"/>
              </a:ext>
            </a:extLst>
          </p:cNvPr>
          <p:cNvSpPr>
            <a:spLocks noGrp="1"/>
          </p:cNvSpPr>
          <p:nvPr>
            <p:ph type="sldNum" sz="quarter" idx="12"/>
          </p:nvPr>
        </p:nvSpPr>
        <p:spPr/>
        <p:txBody>
          <a:bodyPr/>
          <a:lstStyle/>
          <a:p>
            <a:fld id="{2ECC4063-C925-4A95-B6EF-246B4BE8AE85}" type="slidenum">
              <a:rPr lang="sv-SE" smtClean="0"/>
              <a:t>‹#›</a:t>
            </a:fld>
            <a:endParaRPr lang="sv-SE"/>
          </a:p>
        </p:txBody>
      </p:sp>
    </p:spTree>
    <p:extLst>
      <p:ext uri="{BB962C8B-B14F-4D97-AF65-F5344CB8AC3E}">
        <p14:creationId xmlns:p14="http://schemas.microsoft.com/office/powerpoint/2010/main" val="7915952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0418703-24E5-A688-BCA6-05876853E44F}"/>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8AE948E-5BAE-5BC5-927C-593379CA84C2}"/>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1D2D936B-1A3C-E2E1-4879-C6D2320CC174}"/>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67952936-6928-A1B8-E311-DAC9132B6AE1}"/>
              </a:ext>
            </a:extLst>
          </p:cNvPr>
          <p:cNvSpPr>
            <a:spLocks noGrp="1"/>
          </p:cNvSpPr>
          <p:nvPr>
            <p:ph type="dt" sz="half" idx="10"/>
          </p:nvPr>
        </p:nvSpPr>
        <p:spPr/>
        <p:txBody>
          <a:bodyPr/>
          <a:lstStyle/>
          <a:p>
            <a:fld id="{DA4D06DA-0446-49C8-AD6F-F9BCE5BEE795}" type="datetimeFigureOut">
              <a:rPr lang="sv-SE" smtClean="0"/>
              <a:t>2026-09-17</a:t>
            </a:fld>
            <a:endParaRPr lang="sv-SE"/>
          </a:p>
        </p:txBody>
      </p:sp>
      <p:sp>
        <p:nvSpPr>
          <p:cNvPr id="6" name="Platshållare för sidfot 5">
            <a:extLst>
              <a:ext uri="{FF2B5EF4-FFF2-40B4-BE49-F238E27FC236}">
                <a16:creationId xmlns:a16="http://schemas.microsoft.com/office/drawing/2014/main" id="{17A225AD-981E-D78E-3B13-F2F3B9B6FD67}"/>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A254F2CD-B0FF-9D7E-0E52-A82FF8DC00C7}"/>
              </a:ext>
            </a:extLst>
          </p:cNvPr>
          <p:cNvSpPr>
            <a:spLocks noGrp="1"/>
          </p:cNvSpPr>
          <p:nvPr>
            <p:ph type="sldNum" sz="quarter" idx="12"/>
          </p:nvPr>
        </p:nvSpPr>
        <p:spPr/>
        <p:txBody>
          <a:bodyPr/>
          <a:lstStyle/>
          <a:p>
            <a:fld id="{2ECC4063-C925-4A95-B6EF-246B4BE8AE85}" type="slidenum">
              <a:rPr lang="sv-SE" smtClean="0"/>
              <a:t>‹#›</a:t>
            </a:fld>
            <a:endParaRPr lang="sv-SE"/>
          </a:p>
        </p:txBody>
      </p:sp>
    </p:spTree>
    <p:extLst>
      <p:ext uri="{BB962C8B-B14F-4D97-AF65-F5344CB8AC3E}">
        <p14:creationId xmlns:p14="http://schemas.microsoft.com/office/powerpoint/2010/main" val="4007635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EF9D8B8-DC79-EB92-E33F-30C742C45697}"/>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54070C57-1E1E-2821-4A4F-7FC6245CD9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7E2338EE-E7D6-8284-A384-03F67BD30565}"/>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99B13F84-99AD-6287-8D51-2838BC975E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34A86861-E33F-2EB0-E3D8-508D3EA81114}"/>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D7835C18-AEE2-C4FC-CF85-291E12FAACE1}"/>
              </a:ext>
            </a:extLst>
          </p:cNvPr>
          <p:cNvSpPr>
            <a:spLocks noGrp="1"/>
          </p:cNvSpPr>
          <p:nvPr>
            <p:ph type="dt" sz="half" idx="10"/>
          </p:nvPr>
        </p:nvSpPr>
        <p:spPr/>
        <p:txBody>
          <a:bodyPr/>
          <a:lstStyle/>
          <a:p>
            <a:fld id="{DA4D06DA-0446-49C8-AD6F-F9BCE5BEE795}" type="datetimeFigureOut">
              <a:rPr lang="sv-SE" smtClean="0"/>
              <a:t>2026-09-17</a:t>
            </a:fld>
            <a:endParaRPr lang="sv-SE"/>
          </a:p>
        </p:txBody>
      </p:sp>
      <p:sp>
        <p:nvSpPr>
          <p:cNvPr id="8" name="Platshållare för sidfot 7">
            <a:extLst>
              <a:ext uri="{FF2B5EF4-FFF2-40B4-BE49-F238E27FC236}">
                <a16:creationId xmlns:a16="http://schemas.microsoft.com/office/drawing/2014/main" id="{AC3F690B-B270-D866-5361-C6AA6150F30B}"/>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BF30C5F7-1686-3C88-0DC5-460F27233D67}"/>
              </a:ext>
            </a:extLst>
          </p:cNvPr>
          <p:cNvSpPr>
            <a:spLocks noGrp="1"/>
          </p:cNvSpPr>
          <p:nvPr>
            <p:ph type="sldNum" sz="quarter" idx="12"/>
          </p:nvPr>
        </p:nvSpPr>
        <p:spPr/>
        <p:txBody>
          <a:bodyPr/>
          <a:lstStyle/>
          <a:p>
            <a:fld id="{2ECC4063-C925-4A95-B6EF-246B4BE8AE85}" type="slidenum">
              <a:rPr lang="sv-SE" smtClean="0"/>
              <a:t>‹#›</a:t>
            </a:fld>
            <a:endParaRPr lang="sv-SE"/>
          </a:p>
        </p:txBody>
      </p:sp>
    </p:spTree>
    <p:extLst>
      <p:ext uri="{BB962C8B-B14F-4D97-AF65-F5344CB8AC3E}">
        <p14:creationId xmlns:p14="http://schemas.microsoft.com/office/powerpoint/2010/main" val="3724109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C7998B9-0488-0F66-15C5-7001F8EDF8CD}"/>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EFB6CA9F-E38F-13FD-7202-7EE8DA1B1CE3}"/>
              </a:ext>
            </a:extLst>
          </p:cNvPr>
          <p:cNvSpPr>
            <a:spLocks noGrp="1"/>
          </p:cNvSpPr>
          <p:nvPr>
            <p:ph type="dt" sz="half" idx="10"/>
          </p:nvPr>
        </p:nvSpPr>
        <p:spPr/>
        <p:txBody>
          <a:bodyPr/>
          <a:lstStyle/>
          <a:p>
            <a:fld id="{DA4D06DA-0446-49C8-AD6F-F9BCE5BEE795}" type="datetimeFigureOut">
              <a:rPr lang="sv-SE" smtClean="0"/>
              <a:t>2026-09-17</a:t>
            </a:fld>
            <a:endParaRPr lang="sv-SE"/>
          </a:p>
        </p:txBody>
      </p:sp>
      <p:sp>
        <p:nvSpPr>
          <p:cNvPr id="4" name="Platshållare för sidfot 3">
            <a:extLst>
              <a:ext uri="{FF2B5EF4-FFF2-40B4-BE49-F238E27FC236}">
                <a16:creationId xmlns:a16="http://schemas.microsoft.com/office/drawing/2014/main" id="{CF53DFA1-A7F7-5CAC-1552-6A1FD7554BB2}"/>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A1034248-0271-906F-86B5-168195DEFE1E}"/>
              </a:ext>
            </a:extLst>
          </p:cNvPr>
          <p:cNvSpPr>
            <a:spLocks noGrp="1"/>
          </p:cNvSpPr>
          <p:nvPr>
            <p:ph type="sldNum" sz="quarter" idx="12"/>
          </p:nvPr>
        </p:nvSpPr>
        <p:spPr/>
        <p:txBody>
          <a:bodyPr/>
          <a:lstStyle/>
          <a:p>
            <a:fld id="{2ECC4063-C925-4A95-B6EF-246B4BE8AE85}" type="slidenum">
              <a:rPr lang="sv-SE" smtClean="0"/>
              <a:t>‹#›</a:t>
            </a:fld>
            <a:endParaRPr lang="sv-SE"/>
          </a:p>
        </p:txBody>
      </p:sp>
    </p:spTree>
    <p:extLst>
      <p:ext uri="{BB962C8B-B14F-4D97-AF65-F5344CB8AC3E}">
        <p14:creationId xmlns:p14="http://schemas.microsoft.com/office/powerpoint/2010/main" val="3219552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00C6B9B5-F364-4DFF-A332-2E79CDFCC5B5}"/>
              </a:ext>
            </a:extLst>
          </p:cNvPr>
          <p:cNvSpPr>
            <a:spLocks noGrp="1"/>
          </p:cNvSpPr>
          <p:nvPr>
            <p:ph type="dt" sz="half" idx="10"/>
          </p:nvPr>
        </p:nvSpPr>
        <p:spPr/>
        <p:txBody>
          <a:bodyPr/>
          <a:lstStyle/>
          <a:p>
            <a:fld id="{DA4D06DA-0446-49C8-AD6F-F9BCE5BEE795}" type="datetimeFigureOut">
              <a:rPr lang="sv-SE" smtClean="0"/>
              <a:t>2026-09-17</a:t>
            </a:fld>
            <a:endParaRPr lang="sv-SE"/>
          </a:p>
        </p:txBody>
      </p:sp>
      <p:sp>
        <p:nvSpPr>
          <p:cNvPr id="3" name="Platshållare för sidfot 2">
            <a:extLst>
              <a:ext uri="{FF2B5EF4-FFF2-40B4-BE49-F238E27FC236}">
                <a16:creationId xmlns:a16="http://schemas.microsoft.com/office/drawing/2014/main" id="{D19E8789-E548-1D17-3806-FBF0133AA29B}"/>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3C2599AD-C361-C349-3874-ED4D9110BD4E}"/>
              </a:ext>
            </a:extLst>
          </p:cNvPr>
          <p:cNvSpPr>
            <a:spLocks noGrp="1"/>
          </p:cNvSpPr>
          <p:nvPr>
            <p:ph type="sldNum" sz="quarter" idx="12"/>
          </p:nvPr>
        </p:nvSpPr>
        <p:spPr/>
        <p:txBody>
          <a:bodyPr/>
          <a:lstStyle/>
          <a:p>
            <a:fld id="{2ECC4063-C925-4A95-B6EF-246B4BE8AE85}" type="slidenum">
              <a:rPr lang="sv-SE" smtClean="0"/>
              <a:t>‹#›</a:t>
            </a:fld>
            <a:endParaRPr lang="sv-SE"/>
          </a:p>
        </p:txBody>
      </p:sp>
    </p:spTree>
    <p:extLst>
      <p:ext uri="{BB962C8B-B14F-4D97-AF65-F5344CB8AC3E}">
        <p14:creationId xmlns:p14="http://schemas.microsoft.com/office/powerpoint/2010/main" val="3755657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AF3C739-DEA4-A528-CDE5-36FBB813FCFB}"/>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0C28FB94-76E9-7F1E-40E1-84B65E0A56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E4285D5E-557A-C8E5-1AA5-58572E043E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0C74E7E3-2292-1755-79CD-E940B76689FB}"/>
              </a:ext>
            </a:extLst>
          </p:cNvPr>
          <p:cNvSpPr>
            <a:spLocks noGrp="1"/>
          </p:cNvSpPr>
          <p:nvPr>
            <p:ph type="dt" sz="half" idx="10"/>
          </p:nvPr>
        </p:nvSpPr>
        <p:spPr/>
        <p:txBody>
          <a:bodyPr/>
          <a:lstStyle/>
          <a:p>
            <a:fld id="{DA4D06DA-0446-49C8-AD6F-F9BCE5BEE795}" type="datetimeFigureOut">
              <a:rPr lang="sv-SE" smtClean="0"/>
              <a:t>2026-09-17</a:t>
            </a:fld>
            <a:endParaRPr lang="sv-SE"/>
          </a:p>
        </p:txBody>
      </p:sp>
      <p:sp>
        <p:nvSpPr>
          <p:cNvPr id="6" name="Platshållare för sidfot 5">
            <a:extLst>
              <a:ext uri="{FF2B5EF4-FFF2-40B4-BE49-F238E27FC236}">
                <a16:creationId xmlns:a16="http://schemas.microsoft.com/office/drawing/2014/main" id="{74930894-7036-E0EF-55F7-E14F29A4ACAF}"/>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F25D813D-C36D-4660-730B-78B967A20570}"/>
              </a:ext>
            </a:extLst>
          </p:cNvPr>
          <p:cNvSpPr>
            <a:spLocks noGrp="1"/>
          </p:cNvSpPr>
          <p:nvPr>
            <p:ph type="sldNum" sz="quarter" idx="12"/>
          </p:nvPr>
        </p:nvSpPr>
        <p:spPr/>
        <p:txBody>
          <a:bodyPr/>
          <a:lstStyle/>
          <a:p>
            <a:fld id="{2ECC4063-C925-4A95-B6EF-246B4BE8AE85}" type="slidenum">
              <a:rPr lang="sv-SE" smtClean="0"/>
              <a:t>‹#›</a:t>
            </a:fld>
            <a:endParaRPr lang="sv-SE"/>
          </a:p>
        </p:txBody>
      </p:sp>
    </p:spTree>
    <p:extLst>
      <p:ext uri="{BB962C8B-B14F-4D97-AF65-F5344CB8AC3E}">
        <p14:creationId xmlns:p14="http://schemas.microsoft.com/office/powerpoint/2010/main" val="3989321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B7EB72-440A-7604-9799-6CADC9AF3AE8}"/>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7F8A5D20-36A2-D087-8D74-6ED64E8862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46803708-3427-51FE-A2A9-584C1273D8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3EB19645-9D74-D317-C989-0D7C9E5B29F2}"/>
              </a:ext>
            </a:extLst>
          </p:cNvPr>
          <p:cNvSpPr>
            <a:spLocks noGrp="1"/>
          </p:cNvSpPr>
          <p:nvPr>
            <p:ph type="dt" sz="half" idx="10"/>
          </p:nvPr>
        </p:nvSpPr>
        <p:spPr/>
        <p:txBody>
          <a:bodyPr/>
          <a:lstStyle/>
          <a:p>
            <a:fld id="{DA4D06DA-0446-49C8-AD6F-F9BCE5BEE795}" type="datetimeFigureOut">
              <a:rPr lang="sv-SE" smtClean="0"/>
              <a:t>2026-09-17</a:t>
            </a:fld>
            <a:endParaRPr lang="sv-SE"/>
          </a:p>
        </p:txBody>
      </p:sp>
      <p:sp>
        <p:nvSpPr>
          <p:cNvPr id="6" name="Platshållare för sidfot 5">
            <a:extLst>
              <a:ext uri="{FF2B5EF4-FFF2-40B4-BE49-F238E27FC236}">
                <a16:creationId xmlns:a16="http://schemas.microsoft.com/office/drawing/2014/main" id="{2339FD01-5415-0DF1-C5EF-EB70073B3142}"/>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0DF4B8F-B791-A931-6C5D-9012CC6B66C2}"/>
              </a:ext>
            </a:extLst>
          </p:cNvPr>
          <p:cNvSpPr>
            <a:spLocks noGrp="1"/>
          </p:cNvSpPr>
          <p:nvPr>
            <p:ph type="sldNum" sz="quarter" idx="12"/>
          </p:nvPr>
        </p:nvSpPr>
        <p:spPr/>
        <p:txBody>
          <a:bodyPr/>
          <a:lstStyle/>
          <a:p>
            <a:fld id="{2ECC4063-C925-4A95-B6EF-246B4BE8AE85}" type="slidenum">
              <a:rPr lang="sv-SE" smtClean="0"/>
              <a:t>‹#›</a:t>
            </a:fld>
            <a:endParaRPr lang="sv-SE"/>
          </a:p>
        </p:txBody>
      </p:sp>
    </p:spTree>
    <p:extLst>
      <p:ext uri="{BB962C8B-B14F-4D97-AF65-F5344CB8AC3E}">
        <p14:creationId xmlns:p14="http://schemas.microsoft.com/office/powerpoint/2010/main" val="1704507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94A72C-36E9-1436-0EA8-631E4651E020}"/>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86C5A63D-0BFE-655E-C71C-0F3AE644E824}"/>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FCD0C86A-4916-86D4-99AE-519E63515BD4}"/>
              </a:ext>
            </a:extLst>
          </p:cNvPr>
          <p:cNvSpPr>
            <a:spLocks noGrp="1"/>
          </p:cNvSpPr>
          <p:nvPr>
            <p:ph type="dt" sz="half" idx="10"/>
          </p:nvPr>
        </p:nvSpPr>
        <p:spPr/>
        <p:txBody>
          <a:bodyPr/>
          <a:lstStyle/>
          <a:p>
            <a:fld id="{DA4D06DA-0446-49C8-AD6F-F9BCE5BEE795}" type="datetimeFigureOut">
              <a:rPr lang="sv-SE" smtClean="0"/>
              <a:t>2026-09-17</a:t>
            </a:fld>
            <a:endParaRPr lang="sv-SE"/>
          </a:p>
        </p:txBody>
      </p:sp>
      <p:sp>
        <p:nvSpPr>
          <p:cNvPr id="5" name="Platshållare för sidfot 4">
            <a:extLst>
              <a:ext uri="{FF2B5EF4-FFF2-40B4-BE49-F238E27FC236}">
                <a16:creationId xmlns:a16="http://schemas.microsoft.com/office/drawing/2014/main" id="{54F7ADF1-78FC-9AEE-7AA5-CA9C6C831C1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930BA35-849D-8C4D-6423-0C43BC631E1D}"/>
              </a:ext>
            </a:extLst>
          </p:cNvPr>
          <p:cNvSpPr>
            <a:spLocks noGrp="1"/>
          </p:cNvSpPr>
          <p:nvPr>
            <p:ph type="sldNum" sz="quarter" idx="12"/>
          </p:nvPr>
        </p:nvSpPr>
        <p:spPr/>
        <p:txBody>
          <a:bodyPr/>
          <a:lstStyle/>
          <a:p>
            <a:fld id="{2ECC4063-C925-4A95-B6EF-246B4BE8AE85}" type="slidenum">
              <a:rPr lang="sv-SE" smtClean="0"/>
              <a:t>‹#›</a:t>
            </a:fld>
            <a:endParaRPr lang="sv-SE"/>
          </a:p>
        </p:txBody>
      </p:sp>
    </p:spTree>
    <p:extLst>
      <p:ext uri="{BB962C8B-B14F-4D97-AF65-F5344CB8AC3E}">
        <p14:creationId xmlns:p14="http://schemas.microsoft.com/office/powerpoint/2010/main" val="3677726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F5EB85DD-3705-CE01-AF8C-CDB1124A3A8F}"/>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0798152F-B8CE-30A7-941B-511BFBFF53F6}"/>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0865F0A-9B28-5710-5215-5EDBA5FFD1C6}"/>
              </a:ext>
            </a:extLst>
          </p:cNvPr>
          <p:cNvSpPr>
            <a:spLocks noGrp="1"/>
          </p:cNvSpPr>
          <p:nvPr>
            <p:ph type="dt" sz="half" idx="10"/>
          </p:nvPr>
        </p:nvSpPr>
        <p:spPr/>
        <p:txBody>
          <a:bodyPr/>
          <a:lstStyle/>
          <a:p>
            <a:fld id="{DA4D06DA-0446-49C8-AD6F-F9BCE5BEE795}" type="datetimeFigureOut">
              <a:rPr lang="sv-SE" smtClean="0"/>
              <a:t>2026-09-17</a:t>
            </a:fld>
            <a:endParaRPr lang="sv-SE"/>
          </a:p>
        </p:txBody>
      </p:sp>
      <p:sp>
        <p:nvSpPr>
          <p:cNvPr id="5" name="Platshållare för sidfot 4">
            <a:extLst>
              <a:ext uri="{FF2B5EF4-FFF2-40B4-BE49-F238E27FC236}">
                <a16:creationId xmlns:a16="http://schemas.microsoft.com/office/drawing/2014/main" id="{D6840581-E4AD-2597-F63C-5241A90B027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FCCF3FAD-36F5-1966-DDCD-24E894F4F672}"/>
              </a:ext>
            </a:extLst>
          </p:cNvPr>
          <p:cNvSpPr>
            <a:spLocks noGrp="1"/>
          </p:cNvSpPr>
          <p:nvPr>
            <p:ph type="sldNum" sz="quarter" idx="12"/>
          </p:nvPr>
        </p:nvSpPr>
        <p:spPr/>
        <p:txBody>
          <a:bodyPr/>
          <a:lstStyle/>
          <a:p>
            <a:fld id="{2ECC4063-C925-4A95-B6EF-246B4BE8AE85}" type="slidenum">
              <a:rPr lang="sv-SE" smtClean="0"/>
              <a:t>‹#›</a:t>
            </a:fld>
            <a:endParaRPr lang="sv-SE"/>
          </a:p>
        </p:txBody>
      </p:sp>
    </p:spTree>
    <p:extLst>
      <p:ext uri="{BB962C8B-B14F-4D97-AF65-F5344CB8AC3E}">
        <p14:creationId xmlns:p14="http://schemas.microsoft.com/office/powerpoint/2010/main" val="2669410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DB9C4350-1A81-EF95-AC15-06547F0BAD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DD73E55D-2392-C407-9985-785ED3954E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69BA51C-BA27-2052-717D-F5731E5AA5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A4D06DA-0446-49C8-AD6F-F9BCE5BEE795}" type="datetimeFigureOut">
              <a:rPr lang="sv-SE" smtClean="0"/>
              <a:t>2026-09-17</a:t>
            </a:fld>
            <a:endParaRPr lang="sv-SE"/>
          </a:p>
        </p:txBody>
      </p:sp>
      <p:sp>
        <p:nvSpPr>
          <p:cNvPr id="5" name="Platshållare för sidfot 4">
            <a:extLst>
              <a:ext uri="{FF2B5EF4-FFF2-40B4-BE49-F238E27FC236}">
                <a16:creationId xmlns:a16="http://schemas.microsoft.com/office/drawing/2014/main" id="{FF1256D4-A1E3-782C-C5A3-82F546DA9D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2FFB3F69-B415-F2F8-C391-1E0F28B09B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ECC4063-C925-4A95-B6EF-246B4BE8AE85}" type="slidenum">
              <a:rPr lang="sv-SE" smtClean="0"/>
              <a:t>‹#›</a:t>
            </a:fld>
            <a:endParaRPr lang="sv-SE"/>
          </a:p>
        </p:txBody>
      </p:sp>
    </p:spTree>
    <p:extLst>
      <p:ext uri="{BB962C8B-B14F-4D97-AF65-F5344CB8AC3E}">
        <p14:creationId xmlns:p14="http://schemas.microsoft.com/office/powerpoint/2010/main" val="10722438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87062F0-D372-994B-8C6C-9776A371EB19}"/>
              </a:ext>
            </a:extLst>
          </p:cNvPr>
          <p:cNvSpPr/>
          <p:nvPr/>
        </p:nvSpPr>
        <p:spPr>
          <a:xfrm>
            <a:off x="0" y="0"/>
            <a:ext cx="12192000" cy="6858000"/>
          </a:xfrm>
          <a:prstGeom prst="rect">
            <a:avLst/>
          </a:prstGeom>
          <a:solidFill>
            <a:srgbClr val="1A1A2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Ellips 2">
            <a:extLst>
              <a:ext uri="{FF2B5EF4-FFF2-40B4-BE49-F238E27FC236}">
                <a16:creationId xmlns:a16="http://schemas.microsoft.com/office/drawing/2014/main" id="{6F42FA14-B23E-B666-46DF-2681719DF1EA}"/>
              </a:ext>
            </a:extLst>
          </p:cNvPr>
          <p:cNvSpPr/>
          <p:nvPr/>
        </p:nvSpPr>
        <p:spPr>
          <a:xfrm>
            <a:off x="7620000" y="-1778000"/>
            <a:ext cx="6604000" cy="6604000"/>
          </a:xfrm>
          <a:prstGeom prst="ellipse">
            <a:avLst/>
          </a:prstGeom>
          <a:solidFill>
            <a:srgbClr val="7C3AED"/>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Ellips 3">
            <a:extLst>
              <a:ext uri="{FF2B5EF4-FFF2-40B4-BE49-F238E27FC236}">
                <a16:creationId xmlns:a16="http://schemas.microsoft.com/office/drawing/2014/main" id="{02845E1D-10E6-9D6A-E27C-87707524E64B}"/>
              </a:ext>
            </a:extLst>
          </p:cNvPr>
          <p:cNvSpPr/>
          <p:nvPr/>
        </p:nvSpPr>
        <p:spPr>
          <a:xfrm>
            <a:off x="9652000" y="3810000"/>
            <a:ext cx="4572000" cy="4572000"/>
          </a:xfrm>
          <a:prstGeom prst="ellipse">
            <a:avLst/>
          </a:prstGeom>
          <a:solidFill>
            <a:srgbClr val="2563EB"/>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textruta 5">
            <a:extLst>
              <a:ext uri="{FF2B5EF4-FFF2-40B4-BE49-F238E27FC236}">
                <a16:creationId xmlns:a16="http://schemas.microsoft.com/office/drawing/2014/main" id="{A7749E56-8BD3-599C-A334-D4F0ADD8F27C}"/>
              </a:ext>
            </a:extLst>
          </p:cNvPr>
          <p:cNvSpPr txBox="1"/>
          <p:nvPr/>
        </p:nvSpPr>
        <p:spPr>
          <a:xfrm>
            <a:off x="609600" y="889000"/>
            <a:ext cx="7620000" cy="369332"/>
          </a:xfrm>
          <a:prstGeom prst="rect">
            <a:avLst/>
          </a:prstGeom>
          <a:noFill/>
        </p:spPr>
        <p:txBody>
          <a:bodyPr vert="horz" wrap="square" lIns="0" tIns="0" rIns="0" bIns="0" rtlCol="0">
            <a:noAutofit/>
          </a:bodyPr>
          <a:lstStyle/>
          <a:p>
            <a:r>
              <a:rPr lang="sv-SE" sz="1200" b="1">
                <a:solidFill>
                  <a:srgbClr val="C7C7E8"/>
                </a:solidFill>
                <a:latin typeface="Segoe UI" panose="020B0502040204020203" pitchFamily="34" charset="0"/>
              </a:rPr>
              <a:t>AI-LÄROMEDEL · INTRODUKTION TILL ARTIFICIELL INTELLIGENS</a:t>
            </a:r>
          </a:p>
        </p:txBody>
      </p:sp>
      <p:sp>
        <p:nvSpPr>
          <p:cNvPr id="7" name="Ellips 6">
            <a:extLst>
              <a:ext uri="{FF2B5EF4-FFF2-40B4-BE49-F238E27FC236}">
                <a16:creationId xmlns:a16="http://schemas.microsoft.com/office/drawing/2014/main" id="{F33F2698-A5A3-C5A0-9535-625FEE53D3AD}"/>
              </a:ext>
            </a:extLst>
          </p:cNvPr>
          <p:cNvSpPr/>
          <p:nvPr/>
        </p:nvSpPr>
        <p:spPr>
          <a:xfrm>
            <a:off x="609600" y="1397000"/>
            <a:ext cx="1168400" cy="1168400"/>
          </a:xfrm>
          <a:prstGeom prst="ellipse">
            <a:avLst/>
          </a:prstGeom>
          <a:solidFill>
            <a:srgbClr val="7C3AED"/>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textruta 7">
            <a:extLst>
              <a:ext uri="{FF2B5EF4-FFF2-40B4-BE49-F238E27FC236}">
                <a16:creationId xmlns:a16="http://schemas.microsoft.com/office/drawing/2014/main" id="{0535C2C4-77CC-A5B6-330D-37D4DA00B9AE}"/>
              </a:ext>
            </a:extLst>
          </p:cNvPr>
          <p:cNvSpPr txBox="1"/>
          <p:nvPr/>
        </p:nvSpPr>
        <p:spPr>
          <a:xfrm>
            <a:off x="609600" y="1549400"/>
            <a:ext cx="1168400" cy="369332"/>
          </a:xfrm>
          <a:prstGeom prst="rect">
            <a:avLst/>
          </a:prstGeom>
          <a:noFill/>
        </p:spPr>
        <p:txBody>
          <a:bodyPr vert="horz" wrap="square" lIns="0" tIns="0" rIns="0" bIns="0" rtlCol="0">
            <a:noAutofit/>
          </a:bodyPr>
          <a:lstStyle/>
          <a:p>
            <a:pPr algn="ctr"/>
            <a:r>
              <a:rPr lang="sv-SE" sz="4400" b="1">
                <a:solidFill>
                  <a:srgbClr val="FFFFFF"/>
                </a:solidFill>
                <a:latin typeface="Segoe UI" panose="020B0502040204020203" pitchFamily="34" charset="0"/>
              </a:rPr>
              <a:t>5</a:t>
            </a:r>
          </a:p>
        </p:txBody>
      </p:sp>
      <p:sp>
        <p:nvSpPr>
          <p:cNvPr id="9" name="textruta 8">
            <a:extLst>
              <a:ext uri="{FF2B5EF4-FFF2-40B4-BE49-F238E27FC236}">
                <a16:creationId xmlns:a16="http://schemas.microsoft.com/office/drawing/2014/main" id="{531F9AB0-7DF3-299C-955C-A898F756127E}"/>
              </a:ext>
            </a:extLst>
          </p:cNvPr>
          <p:cNvSpPr txBox="1"/>
          <p:nvPr/>
        </p:nvSpPr>
        <p:spPr>
          <a:xfrm>
            <a:off x="609600" y="2921000"/>
            <a:ext cx="8128000" cy="369332"/>
          </a:xfrm>
          <a:prstGeom prst="rect">
            <a:avLst/>
          </a:prstGeom>
          <a:noFill/>
        </p:spPr>
        <p:txBody>
          <a:bodyPr vert="horz" wrap="square" lIns="0" tIns="0" rIns="0" bIns="0" rtlCol="0">
            <a:noAutofit/>
          </a:bodyPr>
          <a:lstStyle/>
          <a:p>
            <a:r>
              <a:rPr lang="sv-SE" sz="4400" b="1">
                <a:solidFill>
                  <a:srgbClr val="FFFFFF"/>
                </a:solidFill>
                <a:latin typeface="Segoe UI" panose="020B0502040204020203" pitchFamily="34" charset="0"/>
              </a:rPr>
              <a:t>Projektarbeten i AI</a:t>
            </a:r>
          </a:p>
        </p:txBody>
      </p:sp>
      <p:sp>
        <p:nvSpPr>
          <p:cNvPr id="10" name="textruta 9">
            <a:extLst>
              <a:ext uri="{FF2B5EF4-FFF2-40B4-BE49-F238E27FC236}">
                <a16:creationId xmlns:a16="http://schemas.microsoft.com/office/drawing/2014/main" id="{52E1A336-4863-83CD-E322-70DE754F45B1}"/>
              </a:ext>
            </a:extLst>
          </p:cNvPr>
          <p:cNvSpPr txBox="1"/>
          <p:nvPr/>
        </p:nvSpPr>
        <p:spPr>
          <a:xfrm>
            <a:off x="609600" y="4699000"/>
            <a:ext cx="8128000" cy="369332"/>
          </a:xfrm>
          <a:prstGeom prst="rect">
            <a:avLst/>
          </a:prstGeom>
          <a:noFill/>
        </p:spPr>
        <p:txBody>
          <a:bodyPr vert="horz" wrap="square" lIns="0" tIns="0" rIns="0" bIns="0" rtlCol="0">
            <a:noAutofit/>
          </a:bodyPr>
          <a:lstStyle/>
          <a:p>
            <a:r>
              <a:rPr lang="sv-SE">
                <a:solidFill>
                  <a:srgbClr val="C7C7E8"/>
                </a:solidFill>
                <a:latin typeface="Segoe UI" panose="020B0502040204020203" pitchFamily="34" charset="0"/>
              </a:rPr>
              <a:t>Fyra projekt som låter dig tillämpa det du lärt dig: kulturanalys, praktisk maskininlärning, samhällsgranskning och verktygsutvärdering.</a:t>
            </a:r>
          </a:p>
        </p:txBody>
      </p:sp>
      <p:sp>
        <p:nvSpPr>
          <p:cNvPr id="11" name="textruta 10">
            <a:extLst>
              <a:ext uri="{FF2B5EF4-FFF2-40B4-BE49-F238E27FC236}">
                <a16:creationId xmlns:a16="http://schemas.microsoft.com/office/drawing/2014/main" id="{F233B1E4-D10D-ABDF-FFF9-8737F690DEDC}"/>
              </a:ext>
            </a:extLst>
          </p:cNvPr>
          <p:cNvSpPr txBox="1"/>
          <p:nvPr/>
        </p:nvSpPr>
        <p:spPr>
          <a:xfrm>
            <a:off x="609600" y="6477000"/>
            <a:ext cx="10972800" cy="369332"/>
          </a:xfrm>
          <a:prstGeom prst="rect">
            <a:avLst/>
          </a:prstGeom>
          <a:noFill/>
        </p:spPr>
        <p:txBody>
          <a:bodyPr vert="horz" wrap="square" lIns="0" tIns="0" rIns="0" bIns="0" rtlCol="0">
            <a:noAutofit/>
          </a:bodyPr>
          <a:lstStyle/>
          <a:p>
            <a:r>
              <a:rPr lang="it-IT" sz="900">
                <a:solidFill>
                  <a:srgbClr val="C7C7E8"/>
                </a:solidFill>
                <a:latin typeface="Segoe UI" panose="020B0502040204020203" pitchFamily="34" charset="0"/>
              </a:rPr>
              <a:t>AI-läromedel · Kapitel 5 · bionicreading.se/ai-laromedel · CC BY-SA 4.0</a:t>
            </a:r>
            <a:endParaRPr lang="sv-SE" sz="900">
              <a:solidFill>
                <a:srgbClr val="C7C7E8"/>
              </a:solidFill>
              <a:latin typeface="Segoe UI" panose="020B0502040204020203" pitchFamily="34" charset="0"/>
            </a:endParaRPr>
          </a:p>
        </p:txBody>
      </p:sp>
      <p:sp>
        <p:nvSpPr>
          <p:cNvPr id="12" name="textruta 11">
            <a:extLst>
              <a:ext uri="{FF2B5EF4-FFF2-40B4-BE49-F238E27FC236}">
                <a16:creationId xmlns:a16="http://schemas.microsoft.com/office/drawing/2014/main" id="{C0E61446-73DF-377E-CFC3-244B1B1F6781}"/>
              </a:ext>
            </a:extLst>
          </p:cNvPr>
          <p:cNvSpPr txBox="1"/>
          <p:nvPr/>
        </p:nvSpPr>
        <p:spPr>
          <a:xfrm>
            <a:off x="10820400" y="6477000"/>
            <a:ext cx="762000" cy="369332"/>
          </a:xfrm>
          <a:prstGeom prst="rect">
            <a:avLst/>
          </a:prstGeom>
          <a:noFill/>
        </p:spPr>
        <p:txBody>
          <a:bodyPr vert="horz" wrap="square" lIns="0" tIns="0" rIns="0" bIns="0" rtlCol="0">
            <a:noAutofit/>
          </a:bodyPr>
          <a:lstStyle/>
          <a:p>
            <a:pPr algn="r"/>
            <a:r>
              <a:rPr lang="sv-SE" sz="900">
                <a:solidFill>
                  <a:srgbClr val="C7C7E8"/>
                </a:solidFill>
                <a:latin typeface="Segoe UI" panose="020B0502040204020203" pitchFamily="34" charset="0"/>
              </a:rPr>
              <a:t>1</a:t>
            </a:r>
          </a:p>
        </p:txBody>
      </p:sp>
    </p:spTree>
    <p:extLst>
      <p:ext uri="{BB962C8B-B14F-4D97-AF65-F5344CB8AC3E}">
        <p14:creationId xmlns:p14="http://schemas.microsoft.com/office/powerpoint/2010/main" val="2288253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C4F5A47C-B78E-3B4A-C06F-EE7D101B9B28}"/>
              </a:ext>
            </a:extLst>
          </p:cNvPr>
          <p:cNvSpPr txBox="1"/>
          <p:nvPr/>
        </p:nvSpPr>
        <p:spPr>
          <a:xfrm>
            <a:off x="609600" y="457200"/>
            <a:ext cx="10972800" cy="369332"/>
          </a:xfrm>
          <a:prstGeom prst="rect">
            <a:avLst/>
          </a:prstGeom>
          <a:noFill/>
        </p:spPr>
        <p:txBody>
          <a:bodyPr vert="horz" wrap="square" lIns="0" tIns="0" rIns="0" bIns="0" rtlCol="0">
            <a:noAutofit/>
          </a:bodyPr>
          <a:lstStyle/>
          <a:p>
            <a:r>
              <a:rPr lang="sv-SE" sz="3000" b="1">
                <a:solidFill>
                  <a:srgbClr val="1A1A2E"/>
                </a:solidFill>
                <a:latin typeface="Segoe UI" panose="020B0502040204020203" pitchFamily="34" charset="0"/>
              </a:rPr>
              <a:t>Att arbeta i projekt – fyra faser</a:t>
            </a:r>
          </a:p>
        </p:txBody>
      </p:sp>
      <p:sp>
        <p:nvSpPr>
          <p:cNvPr id="3" name="textruta 2">
            <a:extLst>
              <a:ext uri="{FF2B5EF4-FFF2-40B4-BE49-F238E27FC236}">
                <a16:creationId xmlns:a16="http://schemas.microsoft.com/office/drawing/2014/main" id="{7E11AE32-8608-64E1-4990-845C6EE4946E}"/>
              </a:ext>
            </a:extLst>
          </p:cNvPr>
          <p:cNvSpPr txBox="1"/>
          <p:nvPr/>
        </p:nvSpPr>
        <p:spPr>
          <a:xfrm>
            <a:off x="609600" y="1270000"/>
            <a:ext cx="10972800" cy="369332"/>
          </a:xfrm>
          <a:prstGeom prst="rect">
            <a:avLst/>
          </a:prstGeom>
          <a:noFill/>
        </p:spPr>
        <p:txBody>
          <a:bodyPr vert="horz" wrap="square" lIns="0" tIns="0" rIns="0" bIns="0" rtlCol="0">
            <a:noAutofit/>
          </a:bodyPr>
          <a:lstStyle/>
          <a:p>
            <a:r>
              <a:rPr lang="sv-SE" sz="1500">
                <a:solidFill>
                  <a:srgbClr val="5A5A7A"/>
                </a:solidFill>
                <a:latin typeface="Segoe UI" panose="020B0502040204020203" pitchFamily="34" charset="0"/>
              </a:rPr>
              <a:t>Ett projekt är en arbetsprocess, inte en inlämning.</a:t>
            </a:r>
          </a:p>
        </p:txBody>
      </p:sp>
      <p:sp>
        <p:nvSpPr>
          <p:cNvPr id="4" name="Rektangel: rundade hörn 3">
            <a:extLst>
              <a:ext uri="{FF2B5EF4-FFF2-40B4-BE49-F238E27FC236}">
                <a16:creationId xmlns:a16="http://schemas.microsoft.com/office/drawing/2014/main" id="{B05D0F2A-3FA7-FDBB-DA99-AAADAC4D5F87}"/>
              </a:ext>
            </a:extLst>
          </p:cNvPr>
          <p:cNvSpPr/>
          <p:nvPr/>
        </p:nvSpPr>
        <p:spPr>
          <a:xfrm>
            <a:off x="609600" y="2032000"/>
            <a:ext cx="2590800" cy="3175000"/>
          </a:xfrm>
          <a:prstGeom prst="roundRect">
            <a:avLst>
              <a:gd name="adj" fmla="val 6000"/>
            </a:avLst>
          </a:prstGeom>
          <a:solidFill>
            <a:srgbClr val="EDE9F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Ellips 4">
            <a:extLst>
              <a:ext uri="{FF2B5EF4-FFF2-40B4-BE49-F238E27FC236}">
                <a16:creationId xmlns:a16="http://schemas.microsoft.com/office/drawing/2014/main" id="{793C8A10-603A-9AF4-8532-5949A4DAF54F}"/>
              </a:ext>
            </a:extLst>
          </p:cNvPr>
          <p:cNvSpPr/>
          <p:nvPr/>
        </p:nvSpPr>
        <p:spPr>
          <a:xfrm>
            <a:off x="812800" y="2235200"/>
            <a:ext cx="508000" cy="508000"/>
          </a:xfrm>
          <a:prstGeom prst="ellipse">
            <a:avLst/>
          </a:prstGeom>
          <a:solidFill>
            <a:srgbClr val="7C3AED"/>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textruta 5">
            <a:extLst>
              <a:ext uri="{FF2B5EF4-FFF2-40B4-BE49-F238E27FC236}">
                <a16:creationId xmlns:a16="http://schemas.microsoft.com/office/drawing/2014/main" id="{9D15E5F6-C266-5B87-306F-7C361016702C}"/>
              </a:ext>
            </a:extLst>
          </p:cNvPr>
          <p:cNvSpPr txBox="1"/>
          <p:nvPr/>
        </p:nvSpPr>
        <p:spPr>
          <a:xfrm>
            <a:off x="812800" y="2324100"/>
            <a:ext cx="508000" cy="381000"/>
          </a:xfrm>
          <a:prstGeom prst="rect">
            <a:avLst/>
          </a:prstGeom>
          <a:noFill/>
        </p:spPr>
        <p:txBody>
          <a:bodyPr vert="horz" wrap="square" lIns="0" tIns="0" rIns="0" bIns="0" rtlCol="0">
            <a:noAutofit/>
          </a:bodyPr>
          <a:lstStyle/>
          <a:p>
            <a:pPr algn="ctr"/>
            <a:r>
              <a:rPr lang="sv-SE" b="1">
                <a:solidFill>
                  <a:srgbClr val="FFFFFF"/>
                </a:solidFill>
                <a:latin typeface="Segoe UI" panose="020B0502040204020203" pitchFamily="34" charset="0"/>
              </a:rPr>
              <a:t>1</a:t>
            </a:r>
          </a:p>
        </p:txBody>
      </p:sp>
      <p:sp>
        <p:nvSpPr>
          <p:cNvPr id="7" name="textruta 6">
            <a:extLst>
              <a:ext uri="{FF2B5EF4-FFF2-40B4-BE49-F238E27FC236}">
                <a16:creationId xmlns:a16="http://schemas.microsoft.com/office/drawing/2014/main" id="{562348B3-31C5-A021-4E06-A0A43551A7E7}"/>
              </a:ext>
            </a:extLst>
          </p:cNvPr>
          <p:cNvSpPr txBox="1"/>
          <p:nvPr/>
        </p:nvSpPr>
        <p:spPr>
          <a:xfrm>
            <a:off x="812800" y="2921000"/>
            <a:ext cx="2184400" cy="369332"/>
          </a:xfrm>
          <a:prstGeom prst="rect">
            <a:avLst/>
          </a:prstGeom>
          <a:noFill/>
        </p:spPr>
        <p:txBody>
          <a:bodyPr vert="horz" wrap="square" lIns="0" tIns="0" rIns="0" bIns="0" rtlCol="0">
            <a:noAutofit/>
          </a:bodyPr>
          <a:lstStyle/>
          <a:p>
            <a:r>
              <a:rPr lang="sv-SE" sz="1600" b="1">
                <a:solidFill>
                  <a:srgbClr val="1A1A2E"/>
                </a:solidFill>
                <a:latin typeface="Segoe UI" panose="020B0502040204020203" pitchFamily="34" charset="0"/>
              </a:rPr>
              <a:t>Planera</a:t>
            </a:r>
          </a:p>
        </p:txBody>
      </p:sp>
      <p:sp>
        <p:nvSpPr>
          <p:cNvPr id="8" name="textruta 7">
            <a:extLst>
              <a:ext uri="{FF2B5EF4-FFF2-40B4-BE49-F238E27FC236}">
                <a16:creationId xmlns:a16="http://schemas.microsoft.com/office/drawing/2014/main" id="{9A051706-7F7C-FB0F-2F03-CF863CB61606}"/>
              </a:ext>
            </a:extLst>
          </p:cNvPr>
          <p:cNvSpPr txBox="1"/>
          <p:nvPr/>
        </p:nvSpPr>
        <p:spPr>
          <a:xfrm>
            <a:off x="812800" y="3556000"/>
            <a:ext cx="2184400" cy="369332"/>
          </a:xfrm>
          <a:prstGeom prst="rect">
            <a:avLst/>
          </a:prstGeom>
          <a:noFill/>
        </p:spPr>
        <p:txBody>
          <a:bodyPr vert="horz" wrap="square" lIns="0" tIns="0" rIns="0" bIns="0" rtlCol="0">
            <a:noAutofit/>
          </a:bodyPr>
          <a:lstStyle/>
          <a:p>
            <a:r>
              <a:rPr lang="sv-SE" sz="1200">
                <a:solidFill>
                  <a:srgbClr val="1A1A2E"/>
                </a:solidFill>
                <a:latin typeface="Segoe UI" panose="020B0502040204020203" pitchFamily="34" charset="0"/>
              </a:rPr>
              <a:t>Välj ämne och avgränsa – smalt slår brett. Formulera en frågeställning. Bestäm redovisningsform. Gör tidsplan med delmål.</a:t>
            </a:r>
          </a:p>
        </p:txBody>
      </p:sp>
      <p:sp>
        <p:nvSpPr>
          <p:cNvPr id="9" name="Rektangel: rundade hörn 8">
            <a:extLst>
              <a:ext uri="{FF2B5EF4-FFF2-40B4-BE49-F238E27FC236}">
                <a16:creationId xmlns:a16="http://schemas.microsoft.com/office/drawing/2014/main" id="{B166000F-078F-605A-CE70-5EE609104CCE}"/>
              </a:ext>
            </a:extLst>
          </p:cNvPr>
          <p:cNvSpPr/>
          <p:nvPr/>
        </p:nvSpPr>
        <p:spPr>
          <a:xfrm>
            <a:off x="3403600" y="2032000"/>
            <a:ext cx="2590800" cy="3175000"/>
          </a:xfrm>
          <a:prstGeom prst="roundRect">
            <a:avLst>
              <a:gd name="adj" fmla="val 6000"/>
            </a:avLst>
          </a:prstGeom>
          <a:solidFill>
            <a:srgbClr val="DBEAF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Ellips 9">
            <a:extLst>
              <a:ext uri="{FF2B5EF4-FFF2-40B4-BE49-F238E27FC236}">
                <a16:creationId xmlns:a16="http://schemas.microsoft.com/office/drawing/2014/main" id="{C54CB424-02C2-4A1E-7EA1-2B5076DC4AAB}"/>
              </a:ext>
            </a:extLst>
          </p:cNvPr>
          <p:cNvSpPr/>
          <p:nvPr/>
        </p:nvSpPr>
        <p:spPr>
          <a:xfrm>
            <a:off x="3606800" y="2235200"/>
            <a:ext cx="508000" cy="508000"/>
          </a:xfrm>
          <a:prstGeom prst="ellipse">
            <a:avLst/>
          </a:prstGeom>
          <a:solidFill>
            <a:srgbClr val="2563EB"/>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ruta 10">
            <a:extLst>
              <a:ext uri="{FF2B5EF4-FFF2-40B4-BE49-F238E27FC236}">
                <a16:creationId xmlns:a16="http://schemas.microsoft.com/office/drawing/2014/main" id="{25FE60D5-3D4D-6A54-0C69-6A2B83DC9D36}"/>
              </a:ext>
            </a:extLst>
          </p:cNvPr>
          <p:cNvSpPr txBox="1"/>
          <p:nvPr/>
        </p:nvSpPr>
        <p:spPr>
          <a:xfrm>
            <a:off x="3606800" y="2324100"/>
            <a:ext cx="508000" cy="381000"/>
          </a:xfrm>
          <a:prstGeom prst="rect">
            <a:avLst/>
          </a:prstGeom>
          <a:noFill/>
        </p:spPr>
        <p:txBody>
          <a:bodyPr vert="horz" wrap="square" lIns="0" tIns="0" rIns="0" bIns="0" rtlCol="0">
            <a:noAutofit/>
          </a:bodyPr>
          <a:lstStyle/>
          <a:p>
            <a:pPr algn="ctr"/>
            <a:r>
              <a:rPr lang="sv-SE" b="1">
                <a:solidFill>
                  <a:srgbClr val="FFFFFF"/>
                </a:solidFill>
                <a:latin typeface="Segoe UI" panose="020B0502040204020203" pitchFamily="34" charset="0"/>
              </a:rPr>
              <a:t>2</a:t>
            </a:r>
          </a:p>
        </p:txBody>
      </p:sp>
      <p:sp>
        <p:nvSpPr>
          <p:cNvPr id="12" name="textruta 11">
            <a:extLst>
              <a:ext uri="{FF2B5EF4-FFF2-40B4-BE49-F238E27FC236}">
                <a16:creationId xmlns:a16="http://schemas.microsoft.com/office/drawing/2014/main" id="{FFEAF7DC-0941-E791-1102-C1459AEB5F24}"/>
              </a:ext>
            </a:extLst>
          </p:cNvPr>
          <p:cNvSpPr txBox="1"/>
          <p:nvPr/>
        </p:nvSpPr>
        <p:spPr>
          <a:xfrm>
            <a:off x="3606800" y="2921000"/>
            <a:ext cx="2184400" cy="369332"/>
          </a:xfrm>
          <a:prstGeom prst="rect">
            <a:avLst/>
          </a:prstGeom>
          <a:noFill/>
        </p:spPr>
        <p:txBody>
          <a:bodyPr vert="horz" wrap="square" lIns="0" tIns="0" rIns="0" bIns="0" rtlCol="0">
            <a:noAutofit/>
          </a:bodyPr>
          <a:lstStyle/>
          <a:p>
            <a:r>
              <a:rPr lang="sv-SE" sz="1600" b="1">
                <a:solidFill>
                  <a:srgbClr val="1A1A2E"/>
                </a:solidFill>
                <a:latin typeface="Segoe UI" panose="020B0502040204020203" pitchFamily="34" charset="0"/>
              </a:rPr>
              <a:t>Genomför</a:t>
            </a:r>
          </a:p>
        </p:txBody>
      </p:sp>
      <p:sp>
        <p:nvSpPr>
          <p:cNvPr id="13" name="textruta 12">
            <a:extLst>
              <a:ext uri="{FF2B5EF4-FFF2-40B4-BE49-F238E27FC236}">
                <a16:creationId xmlns:a16="http://schemas.microsoft.com/office/drawing/2014/main" id="{509598AE-C499-2BB1-1B91-8705E3787571}"/>
              </a:ext>
            </a:extLst>
          </p:cNvPr>
          <p:cNvSpPr txBox="1"/>
          <p:nvPr/>
        </p:nvSpPr>
        <p:spPr>
          <a:xfrm>
            <a:off x="3606800" y="3556000"/>
            <a:ext cx="2184400" cy="369332"/>
          </a:xfrm>
          <a:prstGeom prst="rect">
            <a:avLst/>
          </a:prstGeom>
          <a:noFill/>
        </p:spPr>
        <p:txBody>
          <a:bodyPr vert="horz" wrap="square" lIns="0" tIns="0" rIns="0" bIns="0" rtlCol="0">
            <a:noAutofit/>
          </a:bodyPr>
          <a:lstStyle/>
          <a:p>
            <a:r>
              <a:rPr lang="sv-SE" sz="1200">
                <a:solidFill>
                  <a:srgbClr val="1A1A2E"/>
                </a:solidFill>
                <a:latin typeface="Segoe UI" panose="020B0502040204020203" pitchFamily="34" charset="0"/>
              </a:rPr>
              <a:t>Samla material, data eller källor. Arbeta i korta pass. Fastnar du? Backa till frågeställningen.</a:t>
            </a:r>
          </a:p>
        </p:txBody>
      </p:sp>
      <p:sp>
        <p:nvSpPr>
          <p:cNvPr id="14" name="Rektangel: rundade hörn 13">
            <a:extLst>
              <a:ext uri="{FF2B5EF4-FFF2-40B4-BE49-F238E27FC236}">
                <a16:creationId xmlns:a16="http://schemas.microsoft.com/office/drawing/2014/main" id="{CD746047-AA3C-2E78-BB91-8FCFFE82EF02}"/>
              </a:ext>
            </a:extLst>
          </p:cNvPr>
          <p:cNvSpPr/>
          <p:nvPr/>
        </p:nvSpPr>
        <p:spPr>
          <a:xfrm>
            <a:off x="6197600" y="2032000"/>
            <a:ext cx="2590800" cy="3175000"/>
          </a:xfrm>
          <a:prstGeom prst="roundRect">
            <a:avLst>
              <a:gd name="adj" fmla="val 6000"/>
            </a:avLst>
          </a:prstGeom>
          <a:solidFill>
            <a:srgbClr val="EDE9F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Ellips 14">
            <a:extLst>
              <a:ext uri="{FF2B5EF4-FFF2-40B4-BE49-F238E27FC236}">
                <a16:creationId xmlns:a16="http://schemas.microsoft.com/office/drawing/2014/main" id="{15D4B463-C0F1-64E6-79B7-8CC4655F018B}"/>
              </a:ext>
            </a:extLst>
          </p:cNvPr>
          <p:cNvSpPr/>
          <p:nvPr/>
        </p:nvSpPr>
        <p:spPr>
          <a:xfrm>
            <a:off x="6400800" y="2235200"/>
            <a:ext cx="508000" cy="508000"/>
          </a:xfrm>
          <a:prstGeom prst="ellipse">
            <a:avLst/>
          </a:prstGeom>
          <a:solidFill>
            <a:srgbClr val="7C3AED"/>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textruta 15">
            <a:extLst>
              <a:ext uri="{FF2B5EF4-FFF2-40B4-BE49-F238E27FC236}">
                <a16:creationId xmlns:a16="http://schemas.microsoft.com/office/drawing/2014/main" id="{6CD7D5DD-9E31-F95B-A446-3545DFF67539}"/>
              </a:ext>
            </a:extLst>
          </p:cNvPr>
          <p:cNvSpPr txBox="1"/>
          <p:nvPr/>
        </p:nvSpPr>
        <p:spPr>
          <a:xfrm>
            <a:off x="6400800" y="2324100"/>
            <a:ext cx="508000" cy="381000"/>
          </a:xfrm>
          <a:prstGeom prst="rect">
            <a:avLst/>
          </a:prstGeom>
          <a:noFill/>
        </p:spPr>
        <p:txBody>
          <a:bodyPr vert="horz" wrap="square" lIns="0" tIns="0" rIns="0" bIns="0" rtlCol="0">
            <a:noAutofit/>
          </a:bodyPr>
          <a:lstStyle/>
          <a:p>
            <a:pPr algn="ctr"/>
            <a:r>
              <a:rPr lang="sv-SE" b="1">
                <a:solidFill>
                  <a:srgbClr val="FFFFFF"/>
                </a:solidFill>
                <a:latin typeface="Segoe UI" panose="020B0502040204020203" pitchFamily="34" charset="0"/>
              </a:rPr>
              <a:t>3</a:t>
            </a:r>
          </a:p>
        </p:txBody>
      </p:sp>
      <p:sp>
        <p:nvSpPr>
          <p:cNvPr id="17" name="textruta 16">
            <a:extLst>
              <a:ext uri="{FF2B5EF4-FFF2-40B4-BE49-F238E27FC236}">
                <a16:creationId xmlns:a16="http://schemas.microsoft.com/office/drawing/2014/main" id="{795C705A-93CD-FBAF-60DC-34CAB5F21445}"/>
              </a:ext>
            </a:extLst>
          </p:cNvPr>
          <p:cNvSpPr txBox="1"/>
          <p:nvPr/>
        </p:nvSpPr>
        <p:spPr>
          <a:xfrm>
            <a:off x="6400800" y="2921000"/>
            <a:ext cx="2184400" cy="369332"/>
          </a:xfrm>
          <a:prstGeom prst="rect">
            <a:avLst/>
          </a:prstGeom>
          <a:noFill/>
        </p:spPr>
        <p:txBody>
          <a:bodyPr vert="horz" wrap="square" lIns="0" tIns="0" rIns="0" bIns="0" rtlCol="0">
            <a:noAutofit/>
          </a:bodyPr>
          <a:lstStyle/>
          <a:p>
            <a:r>
              <a:rPr lang="sv-SE" sz="1600" b="1">
                <a:solidFill>
                  <a:srgbClr val="1A1A2E"/>
                </a:solidFill>
                <a:latin typeface="Segoe UI" panose="020B0502040204020203" pitchFamily="34" charset="0"/>
              </a:rPr>
              <a:t>Reflektera</a:t>
            </a:r>
          </a:p>
        </p:txBody>
      </p:sp>
      <p:sp>
        <p:nvSpPr>
          <p:cNvPr id="18" name="textruta 17">
            <a:extLst>
              <a:ext uri="{FF2B5EF4-FFF2-40B4-BE49-F238E27FC236}">
                <a16:creationId xmlns:a16="http://schemas.microsoft.com/office/drawing/2014/main" id="{C5EFF05C-7039-7027-D26F-C41012140917}"/>
              </a:ext>
            </a:extLst>
          </p:cNvPr>
          <p:cNvSpPr txBox="1"/>
          <p:nvPr/>
        </p:nvSpPr>
        <p:spPr>
          <a:xfrm>
            <a:off x="6400800" y="3556000"/>
            <a:ext cx="2184400" cy="369332"/>
          </a:xfrm>
          <a:prstGeom prst="rect">
            <a:avLst/>
          </a:prstGeom>
          <a:noFill/>
        </p:spPr>
        <p:txBody>
          <a:bodyPr vert="horz" wrap="square" lIns="0" tIns="0" rIns="0" bIns="0" rtlCol="0">
            <a:noAutofit/>
          </a:bodyPr>
          <a:lstStyle/>
          <a:p>
            <a:r>
              <a:rPr lang="sv-SE" sz="1200">
                <a:solidFill>
                  <a:srgbClr val="1A1A2E"/>
                </a:solidFill>
                <a:latin typeface="Segoe UI" panose="020B0502040204020203" pitchFamily="34" charset="0"/>
              </a:rPr>
              <a:t>Vad fungerade? Vad överraskade? Vad skulle du göra annorlunda? Koppla till kursens begrepp.</a:t>
            </a:r>
          </a:p>
        </p:txBody>
      </p:sp>
      <p:sp>
        <p:nvSpPr>
          <p:cNvPr id="19" name="Rektangel: rundade hörn 18">
            <a:extLst>
              <a:ext uri="{FF2B5EF4-FFF2-40B4-BE49-F238E27FC236}">
                <a16:creationId xmlns:a16="http://schemas.microsoft.com/office/drawing/2014/main" id="{A286F60F-66DE-A1D5-4B88-A0BD237990FE}"/>
              </a:ext>
            </a:extLst>
          </p:cNvPr>
          <p:cNvSpPr/>
          <p:nvPr/>
        </p:nvSpPr>
        <p:spPr>
          <a:xfrm>
            <a:off x="8991600" y="2032000"/>
            <a:ext cx="2590800" cy="3175000"/>
          </a:xfrm>
          <a:prstGeom prst="roundRect">
            <a:avLst>
              <a:gd name="adj" fmla="val 6000"/>
            </a:avLst>
          </a:prstGeom>
          <a:solidFill>
            <a:srgbClr val="DBEAF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Ellips 19">
            <a:extLst>
              <a:ext uri="{FF2B5EF4-FFF2-40B4-BE49-F238E27FC236}">
                <a16:creationId xmlns:a16="http://schemas.microsoft.com/office/drawing/2014/main" id="{FF954CEB-24CA-76C0-3521-C553277FAD13}"/>
              </a:ext>
            </a:extLst>
          </p:cNvPr>
          <p:cNvSpPr/>
          <p:nvPr/>
        </p:nvSpPr>
        <p:spPr>
          <a:xfrm>
            <a:off x="9194800" y="2235200"/>
            <a:ext cx="508000" cy="508000"/>
          </a:xfrm>
          <a:prstGeom prst="ellipse">
            <a:avLst/>
          </a:prstGeom>
          <a:solidFill>
            <a:srgbClr val="2563EB"/>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extruta 20">
            <a:extLst>
              <a:ext uri="{FF2B5EF4-FFF2-40B4-BE49-F238E27FC236}">
                <a16:creationId xmlns:a16="http://schemas.microsoft.com/office/drawing/2014/main" id="{57532907-446F-682D-F60B-F77E7A8C994A}"/>
              </a:ext>
            </a:extLst>
          </p:cNvPr>
          <p:cNvSpPr txBox="1"/>
          <p:nvPr/>
        </p:nvSpPr>
        <p:spPr>
          <a:xfrm>
            <a:off x="9194800" y="2324100"/>
            <a:ext cx="508000" cy="381000"/>
          </a:xfrm>
          <a:prstGeom prst="rect">
            <a:avLst/>
          </a:prstGeom>
          <a:noFill/>
        </p:spPr>
        <p:txBody>
          <a:bodyPr vert="horz" wrap="square" lIns="0" tIns="0" rIns="0" bIns="0" rtlCol="0">
            <a:noAutofit/>
          </a:bodyPr>
          <a:lstStyle/>
          <a:p>
            <a:pPr algn="ctr"/>
            <a:r>
              <a:rPr lang="sv-SE" b="1">
                <a:solidFill>
                  <a:srgbClr val="FFFFFF"/>
                </a:solidFill>
                <a:latin typeface="Segoe UI" panose="020B0502040204020203" pitchFamily="34" charset="0"/>
              </a:rPr>
              <a:t>4</a:t>
            </a:r>
          </a:p>
        </p:txBody>
      </p:sp>
      <p:sp>
        <p:nvSpPr>
          <p:cNvPr id="22" name="textruta 21">
            <a:extLst>
              <a:ext uri="{FF2B5EF4-FFF2-40B4-BE49-F238E27FC236}">
                <a16:creationId xmlns:a16="http://schemas.microsoft.com/office/drawing/2014/main" id="{D64B3DD6-4393-4416-4649-14F0C374E623}"/>
              </a:ext>
            </a:extLst>
          </p:cNvPr>
          <p:cNvSpPr txBox="1"/>
          <p:nvPr/>
        </p:nvSpPr>
        <p:spPr>
          <a:xfrm>
            <a:off x="9194800" y="2921000"/>
            <a:ext cx="2184400" cy="369332"/>
          </a:xfrm>
          <a:prstGeom prst="rect">
            <a:avLst/>
          </a:prstGeom>
          <a:noFill/>
        </p:spPr>
        <p:txBody>
          <a:bodyPr vert="horz" wrap="square" lIns="0" tIns="0" rIns="0" bIns="0" rtlCol="0">
            <a:noAutofit/>
          </a:bodyPr>
          <a:lstStyle/>
          <a:p>
            <a:r>
              <a:rPr lang="sv-SE" sz="1600" b="1">
                <a:solidFill>
                  <a:srgbClr val="1A1A2E"/>
                </a:solidFill>
                <a:latin typeface="Segoe UI" panose="020B0502040204020203" pitchFamily="34" charset="0"/>
              </a:rPr>
              <a:t>Redovisa</a:t>
            </a:r>
          </a:p>
        </p:txBody>
      </p:sp>
      <p:sp>
        <p:nvSpPr>
          <p:cNvPr id="23" name="textruta 22">
            <a:extLst>
              <a:ext uri="{FF2B5EF4-FFF2-40B4-BE49-F238E27FC236}">
                <a16:creationId xmlns:a16="http://schemas.microsoft.com/office/drawing/2014/main" id="{29945094-092E-6CC5-F52E-184C6B8A4B14}"/>
              </a:ext>
            </a:extLst>
          </p:cNvPr>
          <p:cNvSpPr txBox="1"/>
          <p:nvPr/>
        </p:nvSpPr>
        <p:spPr>
          <a:xfrm>
            <a:off x="9194800" y="3556000"/>
            <a:ext cx="2184400" cy="369332"/>
          </a:xfrm>
          <a:prstGeom prst="rect">
            <a:avLst/>
          </a:prstGeom>
          <a:noFill/>
        </p:spPr>
        <p:txBody>
          <a:bodyPr vert="horz" wrap="square" lIns="0" tIns="0" rIns="0" bIns="0" rtlCol="0">
            <a:noAutofit/>
          </a:bodyPr>
          <a:lstStyle/>
          <a:p>
            <a:r>
              <a:rPr lang="sv-SE" sz="1200">
                <a:solidFill>
                  <a:srgbClr val="1A1A2E"/>
                </a:solidFill>
                <a:latin typeface="Segoe UI" panose="020B0502040204020203" pitchFamily="34" charset="0"/>
              </a:rPr>
              <a:t>Anpassa formen till mottagaren. Öva. Kontrollera källor. Läs igenom en sista gång.</a:t>
            </a:r>
          </a:p>
        </p:txBody>
      </p:sp>
      <p:sp>
        <p:nvSpPr>
          <p:cNvPr id="24" name="textruta 23">
            <a:extLst>
              <a:ext uri="{FF2B5EF4-FFF2-40B4-BE49-F238E27FC236}">
                <a16:creationId xmlns:a16="http://schemas.microsoft.com/office/drawing/2014/main" id="{48BEFBD5-171D-F5CA-06DB-33F27999C259}"/>
              </a:ext>
            </a:extLst>
          </p:cNvPr>
          <p:cNvSpPr txBox="1"/>
          <p:nvPr/>
        </p:nvSpPr>
        <p:spPr>
          <a:xfrm>
            <a:off x="609600" y="6477000"/>
            <a:ext cx="10972800" cy="369332"/>
          </a:xfrm>
          <a:prstGeom prst="rect">
            <a:avLst/>
          </a:prstGeom>
          <a:noFill/>
        </p:spPr>
        <p:txBody>
          <a:bodyPr vert="horz" wrap="square" lIns="0" tIns="0" rIns="0" bIns="0" rtlCol="0">
            <a:noAutofit/>
          </a:bodyPr>
          <a:lstStyle/>
          <a:p>
            <a:r>
              <a:rPr lang="it-IT" sz="900">
                <a:solidFill>
                  <a:srgbClr val="5A5A7A"/>
                </a:solidFill>
                <a:latin typeface="Segoe UI" panose="020B0502040204020203" pitchFamily="34" charset="0"/>
              </a:rPr>
              <a:t>AI-läromedel · Kapitel 5 · bionicreading.se/ai-laromedel · CC BY-SA 4.0</a:t>
            </a:r>
            <a:endParaRPr lang="sv-SE" sz="900">
              <a:solidFill>
                <a:srgbClr val="5A5A7A"/>
              </a:solidFill>
              <a:latin typeface="Segoe UI" panose="020B0502040204020203" pitchFamily="34" charset="0"/>
            </a:endParaRPr>
          </a:p>
        </p:txBody>
      </p:sp>
      <p:sp>
        <p:nvSpPr>
          <p:cNvPr id="25" name="textruta 24">
            <a:extLst>
              <a:ext uri="{FF2B5EF4-FFF2-40B4-BE49-F238E27FC236}">
                <a16:creationId xmlns:a16="http://schemas.microsoft.com/office/drawing/2014/main" id="{84C53819-CE32-742E-F272-164CEE1DCEC1}"/>
              </a:ext>
            </a:extLst>
          </p:cNvPr>
          <p:cNvSpPr txBox="1"/>
          <p:nvPr/>
        </p:nvSpPr>
        <p:spPr>
          <a:xfrm>
            <a:off x="10820400" y="6477000"/>
            <a:ext cx="762000" cy="369332"/>
          </a:xfrm>
          <a:prstGeom prst="rect">
            <a:avLst/>
          </a:prstGeom>
          <a:noFill/>
        </p:spPr>
        <p:txBody>
          <a:bodyPr vert="horz" wrap="square" lIns="0" tIns="0" rIns="0" bIns="0" rtlCol="0">
            <a:noAutofit/>
          </a:bodyPr>
          <a:lstStyle/>
          <a:p>
            <a:pPr algn="r"/>
            <a:r>
              <a:rPr lang="sv-SE" sz="900">
                <a:solidFill>
                  <a:srgbClr val="5A5A7A"/>
                </a:solidFill>
                <a:latin typeface="Segoe UI" panose="020B0502040204020203" pitchFamily="34" charset="0"/>
              </a:rPr>
              <a:t>2</a:t>
            </a:r>
          </a:p>
        </p:txBody>
      </p:sp>
    </p:spTree>
    <p:extLst>
      <p:ext uri="{BB962C8B-B14F-4D97-AF65-F5344CB8AC3E}">
        <p14:creationId xmlns:p14="http://schemas.microsoft.com/office/powerpoint/2010/main" val="18128641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E85C9D92-02CE-2BCD-42E1-F0720B8A8FDF}"/>
              </a:ext>
            </a:extLst>
          </p:cNvPr>
          <p:cNvSpPr txBox="1"/>
          <p:nvPr/>
        </p:nvSpPr>
        <p:spPr>
          <a:xfrm>
            <a:off x="609600" y="457200"/>
            <a:ext cx="10972800" cy="369332"/>
          </a:xfrm>
          <a:prstGeom prst="rect">
            <a:avLst/>
          </a:prstGeom>
          <a:noFill/>
        </p:spPr>
        <p:txBody>
          <a:bodyPr vert="horz" wrap="square" lIns="0" tIns="0" rIns="0" bIns="0" rtlCol="0">
            <a:noAutofit/>
          </a:bodyPr>
          <a:lstStyle/>
          <a:p>
            <a:r>
              <a:rPr lang="sv-SE" sz="3000" b="1">
                <a:solidFill>
                  <a:srgbClr val="1A1A2E"/>
                </a:solidFill>
                <a:latin typeface="Segoe UI" panose="020B0502040204020203" pitchFamily="34" charset="0"/>
              </a:rPr>
              <a:t>Vilket projekt passar dig?</a:t>
            </a:r>
          </a:p>
        </p:txBody>
      </p:sp>
      <p:graphicFrame>
        <p:nvGraphicFramePr>
          <p:cNvPr id="3" name="Tabell 2">
            <a:extLst>
              <a:ext uri="{FF2B5EF4-FFF2-40B4-BE49-F238E27FC236}">
                <a16:creationId xmlns:a16="http://schemas.microsoft.com/office/drawing/2014/main" id="{D0682AE7-41BE-FCDB-76B8-6711F42C8793}"/>
              </a:ext>
            </a:extLst>
          </p:cNvPr>
          <p:cNvGraphicFramePr>
            <a:graphicFrameLocks noGrp="1"/>
          </p:cNvGraphicFramePr>
          <p:nvPr>
            <p:extLst>
              <p:ext uri="{D42A27DB-BD31-4B8C-83A1-F6EECF244321}">
                <p14:modId xmlns:p14="http://schemas.microsoft.com/office/powerpoint/2010/main" val="2123869502"/>
              </p:ext>
            </p:extLst>
          </p:nvPr>
        </p:nvGraphicFramePr>
        <p:xfrm>
          <a:off x="609600" y="1397000"/>
          <a:ext cx="10972800" cy="76200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677077454"/>
                    </a:ext>
                  </a:extLst>
                </a:gridCol>
                <a:gridCol w="2794000">
                  <a:extLst>
                    <a:ext uri="{9D8B030D-6E8A-4147-A177-3AD203B41FA5}">
                      <a16:colId xmlns:a16="http://schemas.microsoft.com/office/drawing/2014/main" val="1773561383"/>
                    </a:ext>
                  </a:extLst>
                </a:gridCol>
                <a:gridCol w="3048000">
                  <a:extLst>
                    <a:ext uri="{9D8B030D-6E8A-4147-A177-3AD203B41FA5}">
                      <a16:colId xmlns:a16="http://schemas.microsoft.com/office/drawing/2014/main" val="252708947"/>
                    </a:ext>
                  </a:extLst>
                </a:gridCol>
                <a:gridCol w="2844800">
                  <a:extLst>
                    <a:ext uri="{9D8B030D-6E8A-4147-A177-3AD203B41FA5}">
                      <a16:colId xmlns:a16="http://schemas.microsoft.com/office/drawing/2014/main" val="205487677"/>
                    </a:ext>
                  </a:extLst>
                </a:gridCol>
              </a:tblGrid>
              <a:tr h="152400">
                <a:tc>
                  <a:txBody>
                    <a:bodyPr/>
                    <a:lstStyle/>
                    <a:p>
                      <a:r>
                        <a:rPr lang="sv-SE" sz="1300" b="1">
                          <a:solidFill>
                            <a:srgbClr val="FFFFFF"/>
                          </a:solidFill>
                          <a:latin typeface="Segoe UI" panose="020B0502040204020203" pitchFamily="34" charset="0"/>
                        </a:rPr>
                        <a:t>Projekt</a:t>
                      </a:r>
                    </a:p>
                  </a:txBody>
                  <a:tcPr>
                    <a:solidFill>
                      <a:srgbClr val="1A1A2E"/>
                    </a:solidFill>
                  </a:tcPr>
                </a:tc>
                <a:tc>
                  <a:txBody>
                    <a:bodyPr/>
                    <a:lstStyle/>
                    <a:p>
                      <a:r>
                        <a:rPr lang="sv-SE" sz="1300" b="1">
                          <a:solidFill>
                            <a:srgbClr val="FFFFFF"/>
                          </a:solidFill>
                          <a:latin typeface="Segoe UI" panose="020B0502040204020203" pitchFamily="34" charset="0"/>
                        </a:rPr>
                        <a:t>Fokus</a:t>
                      </a:r>
                    </a:p>
                  </a:txBody>
                  <a:tcPr>
                    <a:solidFill>
                      <a:srgbClr val="1A1A2E"/>
                    </a:solidFill>
                  </a:tcPr>
                </a:tc>
                <a:tc>
                  <a:txBody>
                    <a:bodyPr/>
                    <a:lstStyle/>
                    <a:p>
                      <a:r>
                        <a:rPr lang="sv-SE" sz="1300" b="1">
                          <a:solidFill>
                            <a:srgbClr val="FFFFFF"/>
                          </a:solidFill>
                          <a:latin typeface="Segoe UI" panose="020B0502040204020203" pitchFamily="34" charset="0"/>
                        </a:rPr>
                        <a:t>Arbetssätt</a:t>
                      </a:r>
                    </a:p>
                  </a:txBody>
                  <a:tcPr>
                    <a:solidFill>
                      <a:srgbClr val="1A1A2E"/>
                    </a:solidFill>
                  </a:tcPr>
                </a:tc>
                <a:tc>
                  <a:txBody>
                    <a:bodyPr/>
                    <a:lstStyle/>
                    <a:p>
                      <a:r>
                        <a:rPr lang="sv-SE" sz="1300" b="1">
                          <a:solidFill>
                            <a:srgbClr val="FFFFFF"/>
                          </a:solidFill>
                          <a:latin typeface="Segoe UI" panose="020B0502040204020203" pitchFamily="34" charset="0"/>
                        </a:rPr>
                        <a:t>Redovisning</a:t>
                      </a:r>
                    </a:p>
                  </a:txBody>
                  <a:tcPr>
                    <a:solidFill>
                      <a:srgbClr val="1A1A2E"/>
                    </a:solidFill>
                  </a:tcPr>
                </a:tc>
                <a:extLst>
                  <a:ext uri="{0D108BD9-81ED-4DB2-BD59-A6C34878D82A}">
                    <a16:rowId xmlns:a16="http://schemas.microsoft.com/office/drawing/2014/main" val="2333580996"/>
                  </a:ext>
                </a:extLst>
              </a:tr>
              <a:tr h="152400">
                <a:tc>
                  <a:txBody>
                    <a:bodyPr/>
                    <a:lstStyle/>
                    <a:p>
                      <a:r>
                        <a:rPr lang="sv-SE" sz="1200" b="1">
                          <a:solidFill>
                            <a:srgbClr val="1A1A2E"/>
                          </a:solidFill>
                          <a:latin typeface="Segoe UI" panose="020B0502040204020203" pitchFamily="34" charset="0"/>
                        </a:rPr>
                        <a:t>1. AI i kultur och media</a:t>
                      </a:r>
                    </a:p>
                  </a:txBody>
                  <a:tcPr>
                    <a:solidFill>
                      <a:srgbClr val="FFFFFF"/>
                    </a:solidFill>
                  </a:tcPr>
                </a:tc>
                <a:tc>
                  <a:txBody>
                    <a:bodyPr/>
                    <a:lstStyle/>
                    <a:p>
                      <a:r>
                        <a:rPr lang="sv-SE" sz="1200">
                          <a:solidFill>
                            <a:srgbClr val="1A1A2E"/>
                          </a:solidFill>
                          <a:latin typeface="Segoe UI" panose="020B0502040204020203" pitchFamily="34" charset="0"/>
                        </a:rPr>
                        <a:t>Idéer, berättelser och budskap om AI</a:t>
                      </a:r>
                    </a:p>
                  </a:txBody>
                  <a:tcPr>
                    <a:solidFill>
                      <a:srgbClr val="FFFFFF"/>
                    </a:solidFill>
                  </a:tcPr>
                </a:tc>
                <a:tc>
                  <a:txBody>
                    <a:bodyPr/>
                    <a:lstStyle/>
                    <a:p>
                      <a:r>
                        <a:rPr lang="sv-SE" sz="1200">
                          <a:solidFill>
                            <a:srgbClr val="1A1A2E"/>
                          </a:solidFill>
                          <a:latin typeface="Segoe UI" panose="020B0502040204020203" pitchFamily="34" charset="0"/>
                        </a:rPr>
                        <a:t>Analysera ett kulturverk utifrån frågeställningar</a:t>
                      </a:r>
                    </a:p>
                  </a:txBody>
                  <a:tcPr>
                    <a:solidFill>
                      <a:srgbClr val="FFFFFF"/>
                    </a:solidFill>
                  </a:tcPr>
                </a:tc>
                <a:tc>
                  <a:txBody>
                    <a:bodyPr/>
                    <a:lstStyle/>
                    <a:p>
                      <a:r>
                        <a:rPr lang="sv-SE" sz="1200">
                          <a:solidFill>
                            <a:srgbClr val="1A1A2E"/>
                          </a:solidFill>
                          <a:latin typeface="Segoe UI" panose="020B0502040204020203" pitchFamily="34" charset="0"/>
                        </a:rPr>
                        <a:t>Presentation, analys, film, podcast eller affisch</a:t>
                      </a:r>
                    </a:p>
                  </a:txBody>
                  <a:tcPr>
                    <a:solidFill>
                      <a:srgbClr val="FFFFFF"/>
                    </a:solidFill>
                  </a:tcPr>
                </a:tc>
                <a:extLst>
                  <a:ext uri="{0D108BD9-81ED-4DB2-BD59-A6C34878D82A}">
                    <a16:rowId xmlns:a16="http://schemas.microsoft.com/office/drawing/2014/main" val="2201865357"/>
                  </a:ext>
                </a:extLst>
              </a:tr>
              <a:tr h="152400">
                <a:tc>
                  <a:txBody>
                    <a:bodyPr/>
                    <a:lstStyle/>
                    <a:p>
                      <a:r>
                        <a:rPr lang="sv-SE" sz="1200" b="1">
                          <a:solidFill>
                            <a:srgbClr val="1A1A2E"/>
                          </a:solidFill>
                          <a:latin typeface="Segoe UI" panose="020B0502040204020203" pitchFamily="34" charset="0"/>
                        </a:rPr>
                        <a:t>2. Praktisk tillämpning</a:t>
                      </a:r>
                    </a:p>
                  </a:txBody>
                  <a:tcPr>
                    <a:solidFill>
                      <a:srgbClr val="F3F2FA"/>
                    </a:solidFill>
                  </a:tcPr>
                </a:tc>
                <a:tc>
                  <a:txBody>
                    <a:bodyPr/>
                    <a:lstStyle/>
                    <a:p>
                      <a:r>
                        <a:rPr lang="sv-SE" sz="1200">
                          <a:solidFill>
                            <a:srgbClr val="1A1A2E"/>
                          </a:solidFill>
                          <a:latin typeface="Segoe UI" panose="020B0502040204020203" pitchFamily="34" charset="0"/>
                        </a:rPr>
                        <a:t>Bygga och träna en AI-modell</a:t>
                      </a:r>
                    </a:p>
                  </a:txBody>
                  <a:tcPr>
                    <a:solidFill>
                      <a:srgbClr val="F3F2FA"/>
                    </a:solidFill>
                  </a:tcPr>
                </a:tc>
                <a:tc>
                  <a:txBody>
                    <a:bodyPr/>
                    <a:lstStyle/>
                    <a:p>
                      <a:r>
                        <a:rPr lang="en-US" sz="1200">
                          <a:solidFill>
                            <a:srgbClr val="1A1A2E"/>
                          </a:solidFill>
                          <a:latin typeface="Segoe UI" panose="020B0502040204020203" pitchFamily="34" charset="0"/>
                        </a:rPr>
                        <a:t>Colab eller Teachable Machine: data → modell → test</a:t>
                      </a:r>
                      <a:endParaRPr lang="sv-SE" sz="1200">
                        <a:solidFill>
                          <a:srgbClr val="1A1A2E"/>
                        </a:solidFill>
                        <a:latin typeface="Segoe UI" panose="020B0502040204020203" pitchFamily="34" charset="0"/>
                      </a:endParaRPr>
                    </a:p>
                  </a:txBody>
                  <a:tcPr>
                    <a:solidFill>
                      <a:srgbClr val="F3F2FA"/>
                    </a:solidFill>
                  </a:tcPr>
                </a:tc>
                <a:tc>
                  <a:txBody>
                    <a:bodyPr/>
                    <a:lstStyle/>
                    <a:p>
                      <a:r>
                        <a:rPr lang="sv-SE" sz="1200">
                          <a:solidFill>
                            <a:srgbClr val="1A1A2E"/>
                          </a:solidFill>
                          <a:latin typeface="Segoe UI" panose="020B0502040204020203" pitchFamily="34" charset="0"/>
                        </a:rPr>
                        <a:t>Colab-fil eller modell + skriftlig reflektion</a:t>
                      </a:r>
                    </a:p>
                  </a:txBody>
                  <a:tcPr>
                    <a:solidFill>
                      <a:srgbClr val="F3F2FA"/>
                    </a:solidFill>
                  </a:tcPr>
                </a:tc>
                <a:extLst>
                  <a:ext uri="{0D108BD9-81ED-4DB2-BD59-A6C34878D82A}">
                    <a16:rowId xmlns:a16="http://schemas.microsoft.com/office/drawing/2014/main" val="3445953338"/>
                  </a:ext>
                </a:extLst>
              </a:tr>
              <a:tr h="152400">
                <a:tc>
                  <a:txBody>
                    <a:bodyPr/>
                    <a:lstStyle/>
                    <a:p>
                      <a:r>
                        <a:rPr lang="sv-SE" sz="1200" b="1">
                          <a:solidFill>
                            <a:srgbClr val="1A1A2E"/>
                          </a:solidFill>
                          <a:latin typeface="Segoe UI" panose="020B0502040204020203" pitchFamily="34" charset="0"/>
                        </a:rPr>
                        <a:t>3. AI och samhälle</a:t>
                      </a:r>
                    </a:p>
                  </a:txBody>
                  <a:tcPr>
                    <a:solidFill>
                      <a:srgbClr val="FFFFFF"/>
                    </a:solidFill>
                  </a:tcPr>
                </a:tc>
                <a:tc>
                  <a:txBody>
                    <a:bodyPr/>
                    <a:lstStyle/>
                    <a:p>
                      <a:r>
                        <a:rPr lang="sv-SE" sz="1200">
                          <a:solidFill>
                            <a:srgbClr val="1A1A2E"/>
                          </a:solidFill>
                          <a:latin typeface="Segoe UI" panose="020B0502040204020203" pitchFamily="34" charset="0"/>
                        </a:rPr>
                        <a:t>AI:s påverkan på ett samhällsområde</a:t>
                      </a:r>
                    </a:p>
                  </a:txBody>
                  <a:tcPr>
                    <a:solidFill>
                      <a:srgbClr val="FFFFFF"/>
                    </a:solidFill>
                  </a:tcPr>
                </a:tc>
                <a:tc>
                  <a:txBody>
                    <a:bodyPr/>
                    <a:lstStyle/>
                    <a:p>
                      <a:r>
                        <a:rPr lang="sv-SE" sz="1200">
                          <a:solidFill>
                            <a:srgbClr val="1A1A2E"/>
                          </a:solidFill>
                          <a:latin typeface="Segoe UI" panose="020B0502040204020203" pitchFamily="34" charset="0"/>
                        </a:rPr>
                        <a:t>Nuläge → konsekvenser → lösningar</a:t>
                      </a:r>
                    </a:p>
                  </a:txBody>
                  <a:tcPr>
                    <a:solidFill>
                      <a:srgbClr val="FFFFFF"/>
                    </a:solidFill>
                  </a:tcPr>
                </a:tc>
                <a:tc>
                  <a:txBody>
                    <a:bodyPr/>
                    <a:lstStyle/>
                    <a:p>
                      <a:r>
                        <a:rPr lang="sv-SE" sz="1200">
                          <a:solidFill>
                            <a:srgbClr val="1A1A2E"/>
                          </a:solidFill>
                          <a:latin typeface="Segoe UI" panose="020B0502040204020203" pitchFamily="34" charset="0"/>
                        </a:rPr>
                        <a:t>Debattartikel, policy brief, debatt, video, infografik</a:t>
                      </a:r>
                    </a:p>
                  </a:txBody>
                  <a:tcPr>
                    <a:solidFill>
                      <a:srgbClr val="FFFFFF"/>
                    </a:solidFill>
                  </a:tcPr>
                </a:tc>
                <a:extLst>
                  <a:ext uri="{0D108BD9-81ED-4DB2-BD59-A6C34878D82A}">
                    <a16:rowId xmlns:a16="http://schemas.microsoft.com/office/drawing/2014/main" val="3313164524"/>
                  </a:ext>
                </a:extLst>
              </a:tr>
              <a:tr h="152400">
                <a:tc>
                  <a:txBody>
                    <a:bodyPr/>
                    <a:lstStyle/>
                    <a:p>
                      <a:r>
                        <a:rPr lang="sv-SE" sz="1200" b="1">
                          <a:solidFill>
                            <a:srgbClr val="1A1A2E"/>
                          </a:solidFill>
                          <a:latin typeface="Segoe UI" panose="020B0502040204020203" pitchFamily="34" charset="0"/>
                        </a:rPr>
                        <a:t>4. Granska ett AI-verktyg</a:t>
                      </a:r>
                    </a:p>
                  </a:txBody>
                  <a:tcPr>
                    <a:solidFill>
                      <a:srgbClr val="F3F2FA"/>
                    </a:solidFill>
                  </a:tcPr>
                </a:tc>
                <a:tc>
                  <a:txBody>
                    <a:bodyPr/>
                    <a:lstStyle/>
                    <a:p>
                      <a:r>
                        <a:rPr lang="sv-SE" sz="1200">
                          <a:solidFill>
                            <a:srgbClr val="1A1A2E"/>
                          </a:solidFill>
                          <a:latin typeface="Segoe UI" panose="020B0502040204020203" pitchFamily="34" charset="0"/>
                        </a:rPr>
                        <a:t>Ett verktyg som produkt och samhällskraft</a:t>
                      </a:r>
                    </a:p>
                  </a:txBody>
                  <a:tcPr>
                    <a:solidFill>
                      <a:srgbClr val="F3F2FA"/>
                    </a:solidFill>
                  </a:tcPr>
                </a:tc>
                <a:tc>
                  <a:txBody>
                    <a:bodyPr/>
                    <a:lstStyle/>
                    <a:p>
                      <a:r>
                        <a:rPr lang="sv-SE" sz="1200">
                          <a:solidFill>
                            <a:srgbClr val="1A1A2E"/>
                          </a:solidFill>
                          <a:latin typeface="Segoe UI" panose="020B0502040204020203" pitchFamily="34" charset="0"/>
                        </a:rPr>
                        <a:t>Systematisk granskning i fyra delar (A–D)</a:t>
                      </a:r>
                    </a:p>
                  </a:txBody>
                  <a:tcPr>
                    <a:solidFill>
                      <a:srgbClr val="F3F2FA"/>
                    </a:solidFill>
                  </a:tcPr>
                </a:tc>
                <a:tc>
                  <a:txBody>
                    <a:bodyPr/>
                    <a:lstStyle/>
                    <a:p>
                      <a:r>
                        <a:rPr lang="sv-SE" sz="1200">
                          <a:solidFill>
                            <a:srgbClr val="1A1A2E"/>
                          </a:solidFill>
                          <a:latin typeface="Segoe UI" panose="020B0502040204020203" pitchFamily="34" charset="0"/>
                        </a:rPr>
                        <a:t>Rapport, slides, video-essay eller podcast</a:t>
                      </a:r>
                    </a:p>
                  </a:txBody>
                  <a:tcPr>
                    <a:solidFill>
                      <a:srgbClr val="F3F2FA"/>
                    </a:solidFill>
                  </a:tcPr>
                </a:tc>
                <a:extLst>
                  <a:ext uri="{0D108BD9-81ED-4DB2-BD59-A6C34878D82A}">
                    <a16:rowId xmlns:a16="http://schemas.microsoft.com/office/drawing/2014/main" val="2166312787"/>
                  </a:ext>
                </a:extLst>
              </a:tr>
            </a:tbl>
          </a:graphicData>
        </a:graphic>
      </p:graphicFrame>
      <p:sp>
        <p:nvSpPr>
          <p:cNvPr id="4" name="textruta 3">
            <a:extLst>
              <a:ext uri="{FF2B5EF4-FFF2-40B4-BE49-F238E27FC236}">
                <a16:creationId xmlns:a16="http://schemas.microsoft.com/office/drawing/2014/main" id="{C0CAA596-6165-7CB2-20AE-580E41586CAD}"/>
              </a:ext>
            </a:extLst>
          </p:cNvPr>
          <p:cNvSpPr txBox="1"/>
          <p:nvPr/>
        </p:nvSpPr>
        <p:spPr>
          <a:xfrm>
            <a:off x="609600" y="6477000"/>
            <a:ext cx="10972800" cy="369332"/>
          </a:xfrm>
          <a:prstGeom prst="rect">
            <a:avLst/>
          </a:prstGeom>
          <a:noFill/>
        </p:spPr>
        <p:txBody>
          <a:bodyPr vert="horz" wrap="square" lIns="0" tIns="0" rIns="0" bIns="0" rtlCol="0">
            <a:noAutofit/>
          </a:bodyPr>
          <a:lstStyle/>
          <a:p>
            <a:r>
              <a:rPr lang="it-IT" sz="900">
                <a:solidFill>
                  <a:srgbClr val="5A5A7A"/>
                </a:solidFill>
                <a:latin typeface="Segoe UI" panose="020B0502040204020203" pitchFamily="34" charset="0"/>
              </a:rPr>
              <a:t>AI-läromedel · Kapitel 5 · bionicreading.se/ai-laromedel · CC BY-SA 4.0</a:t>
            </a:r>
            <a:endParaRPr lang="sv-SE" sz="900">
              <a:solidFill>
                <a:srgbClr val="5A5A7A"/>
              </a:solidFill>
              <a:latin typeface="Segoe UI" panose="020B0502040204020203" pitchFamily="34" charset="0"/>
            </a:endParaRPr>
          </a:p>
        </p:txBody>
      </p:sp>
      <p:sp>
        <p:nvSpPr>
          <p:cNvPr id="5" name="textruta 4">
            <a:extLst>
              <a:ext uri="{FF2B5EF4-FFF2-40B4-BE49-F238E27FC236}">
                <a16:creationId xmlns:a16="http://schemas.microsoft.com/office/drawing/2014/main" id="{436BA66D-6B1B-AA1E-9395-D68244C4DB02}"/>
              </a:ext>
            </a:extLst>
          </p:cNvPr>
          <p:cNvSpPr txBox="1"/>
          <p:nvPr/>
        </p:nvSpPr>
        <p:spPr>
          <a:xfrm>
            <a:off x="10820400" y="6477000"/>
            <a:ext cx="762000" cy="369332"/>
          </a:xfrm>
          <a:prstGeom prst="rect">
            <a:avLst/>
          </a:prstGeom>
          <a:noFill/>
        </p:spPr>
        <p:txBody>
          <a:bodyPr vert="horz" wrap="square" lIns="0" tIns="0" rIns="0" bIns="0" rtlCol="0">
            <a:noAutofit/>
          </a:bodyPr>
          <a:lstStyle/>
          <a:p>
            <a:pPr algn="r"/>
            <a:r>
              <a:rPr lang="sv-SE" sz="900">
                <a:solidFill>
                  <a:srgbClr val="5A5A7A"/>
                </a:solidFill>
                <a:latin typeface="Segoe UI" panose="020B0502040204020203" pitchFamily="34" charset="0"/>
              </a:rPr>
              <a:t>3</a:t>
            </a:r>
          </a:p>
        </p:txBody>
      </p:sp>
    </p:spTree>
    <p:extLst>
      <p:ext uri="{BB962C8B-B14F-4D97-AF65-F5344CB8AC3E}">
        <p14:creationId xmlns:p14="http://schemas.microsoft.com/office/powerpoint/2010/main" val="3914712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C37FD40-BABA-9D28-6FB1-5EC1081B37B2}"/>
              </a:ext>
            </a:extLst>
          </p:cNvPr>
          <p:cNvSpPr/>
          <p:nvPr/>
        </p:nvSpPr>
        <p:spPr>
          <a:xfrm>
            <a:off x="0" y="0"/>
            <a:ext cx="12192000" cy="6858000"/>
          </a:xfrm>
          <a:prstGeom prst="rect">
            <a:avLst/>
          </a:prstGeom>
          <a:solidFill>
            <a:srgbClr val="EDE9F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textruta 2">
            <a:extLst>
              <a:ext uri="{FF2B5EF4-FFF2-40B4-BE49-F238E27FC236}">
                <a16:creationId xmlns:a16="http://schemas.microsoft.com/office/drawing/2014/main" id="{DD8C0CAF-B2FC-4D94-4E4D-21DA6E4AC328}"/>
              </a:ext>
            </a:extLst>
          </p:cNvPr>
          <p:cNvSpPr txBox="1"/>
          <p:nvPr/>
        </p:nvSpPr>
        <p:spPr>
          <a:xfrm>
            <a:off x="609600" y="1524000"/>
            <a:ext cx="3810000" cy="369332"/>
          </a:xfrm>
          <a:prstGeom prst="rect">
            <a:avLst/>
          </a:prstGeom>
          <a:noFill/>
        </p:spPr>
        <p:txBody>
          <a:bodyPr vert="horz" wrap="square" lIns="0" tIns="0" rIns="0" bIns="0" rtlCol="0">
            <a:noAutofit/>
          </a:bodyPr>
          <a:lstStyle/>
          <a:p>
            <a:r>
              <a:rPr lang="sv-SE" sz="15000" b="1">
                <a:solidFill>
                  <a:srgbClr val="7C3AED"/>
                </a:solidFill>
                <a:latin typeface="Segoe UI" panose="020B0502040204020203" pitchFamily="34" charset="0"/>
              </a:rPr>
              <a:t>P1</a:t>
            </a:r>
          </a:p>
        </p:txBody>
      </p:sp>
      <p:sp>
        <p:nvSpPr>
          <p:cNvPr id="4" name="textruta 3">
            <a:extLst>
              <a:ext uri="{FF2B5EF4-FFF2-40B4-BE49-F238E27FC236}">
                <a16:creationId xmlns:a16="http://schemas.microsoft.com/office/drawing/2014/main" id="{AE9D6F09-114E-9F55-A9EB-564D2FCBD186}"/>
              </a:ext>
            </a:extLst>
          </p:cNvPr>
          <p:cNvSpPr txBox="1"/>
          <p:nvPr/>
        </p:nvSpPr>
        <p:spPr>
          <a:xfrm>
            <a:off x="4191000" y="2159000"/>
            <a:ext cx="7366000" cy="369332"/>
          </a:xfrm>
          <a:prstGeom prst="rect">
            <a:avLst/>
          </a:prstGeom>
          <a:noFill/>
        </p:spPr>
        <p:txBody>
          <a:bodyPr vert="horz" wrap="square" lIns="0" tIns="0" rIns="0" bIns="0" rtlCol="0">
            <a:noAutofit/>
          </a:bodyPr>
          <a:lstStyle/>
          <a:p>
            <a:r>
              <a:rPr lang="sv-SE" sz="4000" b="1">
                <a:solidFill>
                  <a:srgbClr val="1A1A2E"/>
                </a:solidFill>
                <a:latin typeface="Segoe UI" panose="020B0502040204020203" pitchFamily="34" charset="0"/>
              </a:rPr>
              <a:t>AI i kultur och media</a:t>
            </a:r>
          </a:p>
        </p:txBody>
      </p:sp>
      <p:sp>
        <p:nvSpPr>
          <p:cNvPr id="5" name="textruta 4">
            <a:extLst>
              <a:ext uri="{FF2B5EF4-FFF2-40B4-BE49-F238E27FC236}">
                <a16:creationId xmlns:a16="http://schemas.microsoft.com/office/drawing/2014/main" id="{6FCF1C0B-2D01-AA04-B238-E2FEAA96930A}"/>
              </a:ext>
            </a:extLst>
          </p:cNvPr>
          <p:cNvSpPr txBox="1"/>
          <p:nvPr/>
        </p:nvSpPr>
        <p:spPr>
          <a:xfrm>
            <a:off x="4191000" y="3619500"/>
            <a:ext cx="7366000" cy="369332"/>
          </a:xfrm>
          <a:prstGeom prst="rect">
            <a:avLst/>
          </a:prstGeom>
          <a:noFill/>
        </p:spPr>
        <p:txBody>
          <a:bodyPr vert="horz" wrap="square" lIns="0" tIns="0" rIns="0" bIns="0" rtlCol="0">
            <a:noAutofit/>
          </a:bodyPr>
          <a:lstStyle/>
          <a:p>
            <a:r>
              <a:rPr lang="sv-SE">
                <a:solidFill>
                  <a:srgbClr val="5A5A7A"/>
                </a:solidFill>
                <a:latin typeface="Segoe UI" panose="020B0502040204020203" pitchFamily="34" charset="0"/>
              </a:rPr>
              <a:t>Hur beskrivs AI i film, serier, böcker och konst – och vad säger det om våra rädslor och drömmar?</a:t>
            </a:r>
          </a:p>
        </p:txBody>
      </p:sp>
      <p:sp>
        <p:nvSpPr>
          <p:cNvPr id="6" name="textruta 5">
            <a:extLst>
              <a:ext uri="{FF2B5EF4-FFF2-40B4-BE49-F238E27FC236}">
                <a16:creationId xmlns:a16="http://schemas.microsoft.com/office/drawing/2014/main" id="{FDE5CB9C-2FA5-27D8-9271-DD84DAF6FE5B}"/>
              </a:ext>
            </a:extLst>
          </p:cNvPr>
          <p:cNvSpPr txBox="1"/>
          <p:nvPr/>
        </p:nvSpPr>
        <p:spPr>
          <a:xfrm>
            <a:off x="609600" y="6477000"/>
            <a:ext cx="10972800" cy="369332"/>
          </a:xfrm>
          <a:prstGeom prst="rect">
            <a:avLst/>
          </a:prstGeom>
          <a:noFill/>
        </p:spPr>
        <p:txBody>
          <a:bodyPr vert="horz" wrap="square" lIns="0" tIns="0" rIns="0" bIns="0" rtlCol="0">
            <a:noAutofit/>
          </a:bodyPr>
          <a:lstStyle/>
          <a:p>
            <a:r>
              <a:rPr lang="it-IT" sz="900">
                <a:solidFill>
                  <a:srgbClr val="5A5A7A"/>
                </a:solidFill>
                <a:latin typeface="Segoe UI" panose="020B0502040204020203" pitchFamily="34" charset="0"/>
              </a:rPr>
              <a:t>AI-läromedel · Kapitel 5 · bionicreading.se/ai-laromedel · CC BY-SA 4.0</a:t>
            </a:r>
            <a:endParaRPr lang="sv-SE" sz="900">
              <a:solidFill>
                <a:srgbClr val="5A5A7A"/>
              </a:solidFill>
              <a:latin typeface="Segoe UI" panose="020B0502040204020203" pitchFamily="34" charset="0"/>
            </a:endParaRPr>
          </a:p>
        </p:txBody>
      </p:sp>
      <p:sp>
        <p:nvSpPr>
          <p:cNvPr id="7" name="textruta 6">
            <a:extLst>
              <a:ext uri="{FF2B5EF4-FFF2-40B4-BE49-F238E27FC236}">
                <a16:creationId xmlns:a16="http://schemas.microsoft.com/office/drawing/2014/main" id="{7113EAD7-51E6-2D97-2D32-FBBB70909E99}"/>
              </a:ext>
            </a:extLst>
          </p:cNvPr>
          <p:cNvSpPr txBox="1"/>
          <p:nvPr/>
        </p:nvSpPr>
        <p:spPr>
          <a:xfrm>
            <a:off x="10820400" y="6477000"/>
            <a:ext cx="762000" cy="369332"/>
          </a:xfrm>
          <a:prstGeom prst="rect">
            <a:avLst/>
          </a:prstGeom>
          <a:noFill/>
        </p:spPr>
        <p:txBody>
          <a:bodyPr vert="horz" wrap="square" lIns="0" tIns="0" rIns="0" bIns="0" rtlCol="0">
            <a:noAutofit/>
          </a:bodyPr>
          <a:lstStyle/>
          <a:p>
            <a:pPr algn="r"/>
            <a:r>
              <a:rPr lang="sv-SE" sz="900">
                <a:solidFill>
                  <a:srgbClr val="5A5A7A"/>
                </a:solidFill>
                <a:latin typeface="Segoe UI" panose="020B0502040204020203" pitchFamily="34" charset="0"/>
              </a:rPr>
              <a:t>4</a:t>
            </a:r>
          </a:p>
        </p:txBody>
      </p:sp>
    </p:spTree>
    <p:extLst>
      <p:ext uri="{BB962C8B-B14F-4D97-AF65-F5344CB8AC3E}">
        <p14:creationId xmlns:p14="http://schemas.microsoft.com/office/powerpoint/2010/main" val="2885643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071E7A67-5C3E-3D42-E3C7-F052C69EDBFF}"/>
              </a:ext>
            </a:extLst>
          </p:cNvPr>
          <p:cNvSpPr txBox="1"/>
          <p:nvPr/>
        </p:nvSpPr>
        <p:spPr>
          <a:xfrm>
            <a:off x="609600" y="457200"/>
            <a:ext cx="10972800" cy="369332"/>
          </a:xfrm>
          <a:prstGeom prst="rect">
            <a:avLst/>
          </a:prstGeom>
          <a:noFill/>
        </p:spPr>
        <p:txBody>
          <a:bodyPr vert="horz" wrap="square" lIns="0" tIns="0" rIns="0" bIns="0" rtlCol="0">
            <a:noAutofit/>
          </a:bodyPr>
          <a:lstStyle/>
          <a:p>
            <a:r>
              <a:rPr lang="sv-SE" sz="3000" b="1">
                <a:solidFill>
                  <a:srgbClr val="1A1A2E"/>
                </a:solidFill>
                <a:latin typeface="Segoe UI" panose="020B0502040204020203" pitchFamily="34" charset="0"/>
              </a:rPr>
              <a:t>Projekt 1: analysera ett kulturverk</a:t>
            </a:r>
          </a:p>
        </p:txBody>
      </p:sp>
      <p:sp>
        <p:nvSpPr>
          <p:cNvPr id="3" name="textruta 2">
            <a:extLst>
              <a:ext uri="{FF2B5EF4-FFF2-40B4-BE49-F238E27FC236}">
                <a16:creationId xmlns:a16="http://schemas.microsoft.com/office/drawing/2014/main" id="{18278353-F30E-94EA-5290-18E17766FB7A}"/>
              </a:ext>
            </a:extLst>
          </p:cNvPr>
          <p:cNvSpPr txBox="1"/>
          <p:nvPr/>
        </p:nvSpPr>
        <p:spPr>
          <a:xfrm>
            <a:off x="609600" y="1397000"/>
            <a:ext cx="6858000" cy="369332"/>
          </a:xfrm>
          <a:prstGeom prst="rect">
            <a:avLst/>
          </a:prstGeom>
          <a:noFill/>
        </p:spPr>
        <p:txBody>
          <a:bodyPr vert="horz" wrap="square" lIns="0" tIns="0" rIns="0" bIns="0" rtlCol="0">
            <a:noAutofit/>
          </a:bodyPr>
          <a:lstStyle/>
          <a:p>
            <a:pPr marL="228600" indent="-228600">
              <a:lnSpc>
                <a:spcPct val="110000"/>
              </a:lnSpc>
              <a:spcAft>
                <a:spcPts val="800"/>
              </a:spcAft>
              <a:buClr>
                <a:srgbClr val="7C3AED"/>
              </a:buClr>
              <a:buFont typeface="+mj-lt"/>
              <a:buChar char="•"/>
            </a:pPr>
            <a:r>
              <a:rPr lang="sv-SE" b="1">
                <a:solidFill>
                  <a:srgbClr val="1A1A2E"/>
                </a:solidFill>
                <a:latin typeface="Segoe UI" panose="020B0502040204020203" pitchFamily="34" charset="0"/>
              </a:rPr>
              <a:t>Analysfrågor</a:t>
            </a:r>
            <a:r>
              <a:rPr lang="sv-SE">
                <a:solidFill>
                  <a:srgbClr val="1A1A2E"/>
                </a:solidFill>
                <a:latin typeface="Segoe UI" panose="020B0502040204020203" pitchFamily="34" charset="0"/>
              </a:rPr>
              <a:t> Vad säger verket om skillnaden människa–maskin? Vad innebär medvetande och fri vilja? Hur påverkas samhälle, relationer och moral? Vilka risker och möjligheter lyfts? Är perspektiven relevanta för verkliga AI-system?</a:t>
            </a:r>
          </a:p>
          <a:p>
            <a:pPr marL="228600" indent="-228600">
              <a:lnSpc>
                <a:spcPct val="110000"/>
              </a:lnSpc>
              <a:spcAft>
                <a:spcPts val="800"/>
              </a:spcAft>
              <a:buClr>
                <a:srgbClr val="7C3AED"/>
              </a:buClr>
              <a:buFont typeface="+mj-lt"/>
              <a:buChar char="•"/>
            </a:pPr>
            <a:r>
              <a:rPr lang="sv-SE" b="1">
                <a:solidFill>
                  <a:srgbClr val="1A1A2E"/>
                </a:solidFill>
                <a:latin typeface="Segoe UI" panose="020B0502040204020203" pitchFamily="34" charset="0"/>
              </a:rPr>
              <a:t>Arbetsgång</a:t>
            </a:r>
            <a:r>
              <a:rPr lang="sv-SE">
                <a:solidFill>
                  <a:srgbClr val="1A1A2E"/>
                </a:solidFill>
                <a:latin typeface="Segoe UI" panose="020B0502040204020203" pitchFamily="34" charset="0"/>
              </a:rPr>
              <a:t> se eller läs verket två gånger, anteckna scener där AI:n står i centrum, välj 2–3 frågor, beskriv hur AI:n framställs, jämför med verkliga system, ange källor</a:t>
            </a:r>
          </a:p>
          <a:p>
            <a:pPr marL="228600" indent="-228600">
              <a:lnSpc>
                <a:spcPct val="110000"/>
              </a:lnSpc>
              <a:spcAft>
                <a:spcPts val="800"/>
              </a:spcAft>
              <a:buClr>
                <a:srgbClr val="7C3AED"/>
              </a:buClr>
              <a:buFont typeface="+mj-lt"/>
              <a:buChar char="•"/>
            </a:pPr>
            <a:r>
              <a:rPr lang="sv-SE" b="1">
                <a:solidFill>
                  <a:srgbClr val="1A1A2E"/>
                </a:solidFill>
                <a:latin typeface="Segoe UI" panose="020B0502040204020203" pitchFamily="34" charset="0"/>
              </a:rPr>
              <a:t>Förslag</a:t>
            </a:r>
            <a:r>
              <a:rPr lang="sv-SE">
                <a:solidFill>
                  <a:srgbClr val="1A1A2E"/>
                </a:solidFill>
                <a:latin typeface="Segoe UI" panose="020B0502040204020203" pitchFamily="34" charset="0"/>
              </a:rPr>
              <a:t> Her (2013), Black Mirror, Ex Machina (2014), AI-influencers, AI-skapad musik, AI i reklam</a:t>
            </a:r>
          </a:p>
          <a:p>
            <a:pPr marL="228600" indent="-228600">
              <a:lnSpc>
                <a:spcPct val="110000"/>
              </a:lnSpc>
              <a:spcAft>
                <a:spcPts val="800"/>
              </a:spcAft>
              <a:buClr>
                <a:srgbClr val="7C3AED"/>
              </a:buClr>
              <a:buFont typeface="+mj-lt"/>
              <a:buChar char="•"/>
            </a:pPr>
            <a:r>
              <a:rPr lang="sv-SE" b="1">
                <a:solidFill>
                  <a:srgbClr val="1A1A2E"/>
                </a:solidFill>
                <a:latin typeface="Segoe UI" panose="020B0502040204020203" pitchFamily="34" charset="0"/>
              </a:rPr>
              <a:t>Kvalitet</a:t>
            </a:r>
            <a:r>
              <a:rPr lang="sv-SE">
                <a:solidFill>
                  <a:srgbClr val="1A1A2E"/>
                </a:solidFill>
                <a:latin typeface="Segoe UI" panose="020B0502040204020203" pitchFamily="34" charset="0"/>
              </a:rPr>
              <a:t> konkreta exempel ur verket, koppling till kursens begrepp, flera perspektiv, tydliga källor</a:t>
            </a:r>
          </a:p>
          <a:p>
            <a:pPr marL="228600" indent="-228600">
              <a:lnSpc>
                <a:spcPct val="110000"/>
              </a:lnSpc>
              <a:spcAft>
                <a:spcPts val="800"/>
              </a:spcAft>
              <a:buClr>
                <a:srgbClr val="7C3AED"/>
              </a:buClr>
              <a:buFont typeface="+mj-lt"/>
              <a:buChar char="•"/>
            </a:pPr>
            <a:r>
              <a:rPr lang="sv-SE" b="1">
                <a:solidFill>
                  <a:srgbClr val="1A1A2E"/>
                </a:solidFill>
                <a:latin typeface="Segoe UI" panose="020B0502040204020203" pitchFamily="34" charset="0"/>
              </a:rPr>
              <a:t>Redovisning</a:t>
            </a:r>
            <a:r>
              <a:rPr lang="sv-SE">
                <a:solidFill>
                  <a:srgbClr val="1A1A2E"/>
                </a:solidFill>
                <a:latin typeface="Segoe UI" panose="020B0502040204020203" pitchFamily="34" charset="0"/>
              </a:rPr>
              <a:t> presentation 10–15 min, analys 600–900 ord, filmad recension, podcast eller affisch</a:t>
            </a:r>
          </a:p>
        </p:txBody>
      </p:sp>
      <p:sp>
        <p:nvSpPr>
          <p:cNvPr id="4" name="Ellips 3">
            <a:extLst>
              <a:ext uri="{FF2B5EF4-FFF2-40B4-BE49-F238E27FC236}">
                <a16:creationId xmlns:a16="http://schemas.microsoft.com/office/drawing/2014/main" id="{BD28D98F-9729-8E8F-A5FD-C752F2C57F4D}"/>
              </a:ext>
            </a:extLst>
          </p:cNvPr>
          <p:cNvSpPr/>
          <p:nvPr/>
        </p:nvSpPr>
        <p:spPr>
          <a:xfrm>
            <a:off x="8585200" y="1905000"/>
            <a:ext cx="2540000" cy="2540000"/>
          </a:xfrm>
          <a:prstGeom prst="ellipse">
            <a:avLst/>
          </a:prstGeom>
          <a:solidFill>
            <a:srgbClr val="EDE9F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textruta 4">
            <a:extLst>
              <a:ext uri="{FF2B5EF4-FFF2-40B4-BE49-F238E27FC236}">
                <a16:creationId xmlns:a16="http://schemas.microsoft.com/office/drawing/2014/main" id="{607F2D63-B0A8-FBE1-DC86-5989CA37D0D2}"/>
              </a:ext>
            </a:extLst>
          </p:cNvPr>
          <p:cNvSpPr txBox="1"/>
          <p:nvPr/>
        </p:nvSpPr>
        <p:spPr>
          <a:xfrm>
            <a:off x="8585200" y="2476500"/>
            <a:ext cx="2540000" cy="369332"/>
          </a:xfrm>
          <a:prstGeom prst="rect">
            <a:avLst/>
          </a:prstGeom>
          <a:noFill/>
        </p:spPr>
        <p:txBody>
          <a:bodyPr vert="horz" wrap="square" lIns="0" tIns="0" rIns="0" bIns="0" rtlCol="0">
            <a:noAutofit/>
          </a:bodyPr>
          <a:lstStyle/>
          <a:p>
            <a:pPr algn="ctr"/>
            <a:r>
              <a:rPr lang="sv-SE" sz="8000">
                <a:solidFill>
                  <a:srgbClr val="1A1A2E"/>
                </a:solidFill>
                <a:latin typeface="Segoe UI Emoji" panose="020B0502040204020203" pitchFamily="34" charset="0"/>
              </a:rPr>
              <a:t>🎬</a:t>
            </a:r>
          </a:p>
        </p:txBody>
      </p:sp>
      <p:sp>
        <p:nvSpPr>
          <p:cNvPr id="6" name="textruta 5">
            <a:extLst>
              <a:ext uri="{FF2B5EF4-FFF2-40B4-BE49-F238E27FC236}">
                <a16:creationId xmlns:a16="http://schemas.microsoft.com/office/drawing/2014/main" id="{661ECB22-02E6-FBD1-5D23-7F1084CE37E8}"/>
              </a:ext>
            </a:extLst>
          </p:cNvPr>
          <p:cNvSpPr txBox="1"/>
          <p:nvPr/>
        </p:nvSpPr>
        <p:spPr>
          <a:xfrm>
            <a:off x="609600" y="6477000"/>
            <a:ext cx="10972800" cy="369332"/>
          </a:xfrm>
          <a:prstGeom prst="rect">
            <a:avLst/>
          </a:prstGeom>
          <a:noFill/>
        </p:spPr>
        <p:txBody>
          <a:bodyPr vert="horz" wrap="square" lIns="0" tIns="0" rIns="0" bIns="0" rtlCol="0">
            <a:noAutofit/>
          </a:bodyPr>
          <a:lstStyle/>
          <a:p>
            <a:r>
              <a:rPr lang="it-IT" sz="900">
                <a:solidFill>
                  <a:srgbClr val="5A5A7A"/>
                </a:solidFill>
                <a:latin typeface="Segoe UI" panose="020B0502040204020203" pitchFamily="34" charset="0"/>
              </a:rPr>
              <a:t>AI-läromedel · Kapitel 5 · bionicreading.se/ai-laromedel · CC BY-SA 4.0</a:t>
            </a:r>
            <a:endParaRPr lang="sv-SE" sz="900">
              <a:solidFill>
                <a:srgbClr val="5A5A7A"/>
              </a:solidFill>
              <a:latin typeface="Segoe UI" panose="020B0502040204020203" pitchFamily="34" charset="0"/>
            </a:endParaRPr>
          </a:p>
        </p:txBody>
      </p:sp>
      <p:sp>
        <p:nvSpPr>
          <p:cNvPr id="7" name="textruta 6">
            <a:extLst>
              <a:ext uri="{FF2B5EF4-FFF2-40B4-BE49-F238E27FC236}">
                <a16:creationId xmlns:a16="http://schemas.microsoft.com/office/drawing/2014/main" id="{0BD02922-C5E7-0CB8-3E54-6D163929965E}"/>
              </a:ext>
            </a:extLst>
          </p:cNvPr>
          <p:cNvSpPr txBox="1"/>
          <p:nvPr/>
        </p:nvSpPr>
        <p:spPr>
          <a:xfrm>
            <a:off x="10820400" y="6477000"/>
            <a:ext cx="762000" cy="369332"/>
          </a:xfrm>
          <a:prstGeom prst="rect">
            <a:avLst/>
          </a:prstGeom>
          <a:noFill/>
        </p:spPr>
        <p:txBody>
          <a:bodyPr vert="horz" wrap="square" lIns="0" tIns="0" rIns="0" bIns="0" rtlCol="0">
            <a:noAutofit/>
          </a:bodyPr>
          <a:lstStyle/>
          <a:p>
            <a:pPr algn="r"/>
            <a:r>
              <a:rPr lang="sv-SE" sz="900">
                <a:solidFill>
                  <a:srgbClr val="5A5A7A"/>
                </a:solidFill>
                <a:latin typeface="Segoe UI" panose="020B0502040204020203" pitchFamily="34" charset="0"/>
              </a:rPr>
              <a:t>5</a:t>
            </a:r>
          </a:p>
        </p:txBody>
      </p:sp>
    </p:spTree>
    <p:extLst>
      <p:ext uri="{BB962C8B-B14F-4D97-AF65-F5344CB8AC3E}">
        <p14:creationId xmlns:p14="http://schemas.microsoft.com/office/powerpoint/2010/main" val="22666671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B87483D-7790-2B94-9E0F-B94EEFB0C230}"/>
              </a:ext>
            </a:extLst>
          </p:cNvPr>
          <p:cNvSpPr/>
          <p:nvPr/>
        </p:nvSpPr>
        <p:spPr>
          <a:xfrm>
            <a:off x="0" y="0"/>
            <a:ext cx="12192000" cy="6858000"/>
          </a:xfrm>
          <a:prstGeom prst="rect">
            <a:avLst/>
          </a:prstGeom>
          <a:solidFill>
            <a:srgbClr val="EDE9F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textruta 2">
            <a:extLst>
              <a:ext uri="{FF2B5EF4-FFF2-40B4-BE49-F238E27FC236}">
                <a16:creationId xmlns:a16="http://schemas.microsoft.com/office/drawing/2014/main" id="{9E4FE7B8-7D46-14F4-B9E1-24DBA87E30F0}"/>
              </a:ext>
            </a:extLst>
          </p:cNvPr>
          <p:cNvSpPr txBox="1"/>
          <p:nvPr/>
        </p:nvSpPr>
        <p:spPr>
          <a:xfrm>
            <a:off x="609600" y="1524000"/>
            <a:ext cx="3810000" cy="369332"/>
          </a:xfrm>
          <a:prstGeom prst="rect">
            <a:avLst/>
          </a:prstGeom>
          <a:noFill/>
        </p:spPr>
        <p:txBody>
          <a:bodyPr vert="horz" wrap="square" lIns="0" tIns="0" rIns="0" bIns="0" rtlCol="0">
            <a:noAutofit/>
          </a:bodyPr>
          <a:lstStyle/>
          <a:p>
            <a:r>
              <a:rPr lang="sv-SE" sz="15000" b="1">
                <a:solidFill>
                  <a:srgbClr val="7C3AED"/>
                </a:solidFill>
                <a:latin typeface="Segoe UI" panose="020B0502040204020203" pitchFamily="34" charset="0"/>
              </a:rPr>
              <a:t>P2</a:t>
            </a:r>
          </a:p>
        </p:txBody>
      </p:sp>
      <p:sp>
        <p:nvSpPr>
          <p:cNvPr id="4" name="textruta 3">
            <a:extLst>
              <a:ext uri="{FF2B5EF4-FFF2-40B4-BE49-F238E27FC236}">
                <a16:creationId xmlns:a16="http://schemas.microsoft.com/office/drawing/2014/main" id="{38524FB9-08E7-CCF8-90B9-9265AE870776}"/>
              </a:ext>
            </a:extLst>
          </p:cNvPr>
          <p:cNvSpPr txBox="1"/>
          <p:nvPr/>
        </p:nvSpPr>
        <p:spPr>
          <a:xfrm>
            <a:off x="4191000" y="2159000"/>
            <a:ext cx="7366000" cy="369332"/>
          </a:xfrm>
          <a:prstGeom prst="rect">
            <a:avLst/>
          </a:prstGeom>
          <a:noFill/>
        </p:spPr>
        <p:txBody>
          <a:bodyPr vert="horz" wrap="square" lIns="0" tIns="0" rIns="0" bIns="0" rtlCol="0">
            <a:noAutofit/>
          </a:bodyPr>
          <a:lstStyle/>
          <a:p>
            <a:r>
              <a:rPr lang="sv-SE" sz="4000" b="1">
                <a:solidFill>
                  <a:srgbClr val="1A1A2E"/>
                </a:solidFill>
                <a:latin typeface="Segoe UI" panose="020B0502040204020203" pitchFamily="34" charset="0"/>
              </a:rPr>
              <a:t>Praktisk tillämpning av AI</a:t>
            </a:r>
          </a:p>
        </p:txBody>
      </p:sp>
      <p:sp>
        <p:nvSpPr>
          <p:cNvPr id="5" name="textruta 4">
            <a:extLst>
              <a:ext uri="{FF2B5EF4-FFF2-40B4-BE49-F238E27FC236}">
                <a16:creationId xmlns:a16="http://schemas.microsoft.com/office/drawing/2014/main" id="{84ABC697-CB52-B910-5162-1AE22FFD1B45}"/>
              </a:ext>
            </a:extLst>
          </p:cNvPr>
          <p:cNvSpPr txBox="1"/>
          <p:nvPr/>
        </p:nvSpPr>
        <p:spPr>
          <a:xfrm>
            <a:off x="4191000" y="3619500"/>
            <a:ext cx="7366000" cy="369332"/>
          </a:xfrm>
          <a:prstGeom prst="rect">
            <a:avLst/>
          </a:prstGeom>
          <a:noFill/>
        </p:spPr>
        <p:txBody>
          <a:bodyPr vert="horz" wrap="square" lIns="0" tIns="0" rIns="0" bIns="0" rtlCol="0">
            <a:noAutofit/>
          </a:bodyPr>
          <a:lstStyle/>
          <a:p>
            <a:r>
              <a:rPr lang="sv-SE">
                <a:solidFill>
                  <a:srgbClr val="5A5A7A"/>
                </a:solidFill>
                <a:latin typeface="Segoe UI" panose="020B0502040204020203" pitchFamily="34" charset="0"/>
              </a:rPr>
              <a:t>Bygg, träna och utvärdera en modell. Kärnan: data → modell → test → utvärdering.</a:t>
            </a:r>
          </a:p>
        </p:txBody>
      </p:sp>
      <p:sp>
        <p:nvSpPr>
          <p:cNvPr id="6" name="textruta 5">
            <a:extLst>
              <a:ext uri="{FF2B5EF4-FFF2-40B4-BE49-F238E27FC236}">
                <a16:creationId xmlns:a16="http://schemas.microsoft.com/office/drawing/2014/main" id="{A0C63375-0EBD-EA19-F784-D09D1B39E683}"/>
              </a:ext>
            </a:extLst>
          </p:cNvPr>
          <p:cNvSpPr txBox="1"/>
          <p:nvPr/>
        </p:nvSpPr>
        <p:spPr>
          <a:xfrm>
            <a:off x="609600" y="6477000"/>
            <a:ext cx="10972800" cy="369332"/>
          </a:xfrm>
          <a:prstGeom prst="rect">
            <a:avLst/>
          </a:prstGeom>
          <a:noFill/>
        </p:spPr>
        <p:txBody>
          <a:bodyPr vert="horz" wrap="square" lIns="0" tIns="0" rIns="0" bIns="0" rtlCol="0">
            <a:noAutofit/>
          </a:bodyPr>
          <a:lstStyle/>
          <a:p>
            <a:r>
              <a:rPr lang="it-IT" sz="900">
                <a:solidFill>
                  <a:srgbClr val="5A5A7A"/>
                </a:solidFill>
                <a:latin typeface="Segoe UI" panose="020B0502040204020203" pitchFamily="34" charset="0"/>
              </a:rPr>
              <a:t>AI-läromedel · Kapitel 5 · bionicreading.se/ai-laromedel · CC BY-SA 4.0</a:t>
            </a:r>
            <a:endParaRPr lang="sv-SE" sz="900">
              <a:solidFill>
                <a:srgbClr val="5A5A7A"/>
              </a:solidFill>
              <a:latin typeface="Segoe UI" panose="020B0502040204020203" pitchFamily="34" charset="0"/>
            </a:endParaRPr>
          </a:p>
        </p:txBody>
      </p:sp>
      <p:sp>
        <p:nvSpPr>
          <p:cNvPr id="7" name="textruta 6">
            <a:extLst>
              <a:ext uri="{FF2B5EF4-FFF2-40B4-BE49-F238E27FC236}">
                <a16:creationId xmlns:a16="http://schemas.microsoft.com/office/drawing/2014/main" id="{FB4A6E94-A107-5291-3482-9E8DE3F5A795}"/>
              </a:ext>
            </a:extLst>
          </p:cNvPr>
          <p:cNvSpPr txBox="1"/>
          <p:nvPr/>
        </p:nvSpPr>
        <p:spPr>
          <a:xfrm>
            <a:off x="10820400" y="6477000"/>
            <a:ext cx="762000" cy="369332"/>
          </a:xfrm>
          <a:prstGeom prst="rect">
            <a:avLst/>
          </a:prstGeom>
          <a:noFill/>
        </p:spPr>
        <p:txBody>
          <a:bodyPr vert="horz" wrap="square" lIns="0" tIns="0" rIns="0" bIns="0" rtlCol="0">
            <a:noAutofit/>
          </a:bodyPr>
          <a:lstStyle/>
          <a:p>
            <a:pPr algn="r"/>
            <a:r>
              <a:rPr lang="sv-SE" sz="900">
                <a:solidFill>
                  <a:srgbClr val="5A5A7A"/>
                </a:solidFill>
                <a:latin typeface="Segoe UI" panose="020B0502040204020203" pitchFamily="34" charset="0"/>
              </a:rPr>
              <a:t>6</a:t>
            </a:r>
          </a:p>
        </p:txBody>
      </p:sp>
    </p:spTree>
    <p:extLst>
      <p:ext uri="{BB962C8B-B14F-4D97-AF65-F5344CB8AC3E}">
        <p14:creationId xmlns:p14="http://schemas.microsoft.com/office/powerpoint/2010/main" val="10801320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CF3A0609-E4B3-14C3-67F1-6A06C81DFA92}"/>
              </a:ext>
            </a:extLst>
          </p:cNvPr>
          <p:cNvSpPr txBox="1"/>
          <p:nvPr/>
        </p:nvSpPr>
        <p:spPr>
          <a:xfrm>
            <a:off x="609600" y="457200"/>
            <a:ext cx="10972800" cy="369332"/>
          </a:xfrm>
          <a:prstGeom prst="rect">
            <a:avLst/>
          </a:prstGeom>
          <a:noFill/>
        </p:spPr>
        <p:txBody>
          <a:bodyPr vert="horz" wrap="square" lIns="0" tIns="0" rIns="0" bIns="0" rtlCol="0">
            <a:noAutofit/>
          </a:bodyPr>
          <a:lstStyle/>
          <a:p>
            <a:r>
              <a:rPr lang="sv-SE" sz="3000" b="1">
                <a:solidFill>
                  <a:srgbClr val="1A1A2E"/>
                </a:solidFill>
                <a:latin typeface="Segoe UI" panose="020B0502040204020203" pitchFamily="34" charset="0"/>
              </a:rPr>
              <a:t>Projekt 2: träna en egen modell</a:t>
            </a:r>
          </a:p>
        </p:txBody>
      </p:sp>
      <p:sp>
        <p:nvSpPr>
          <p:cNvPr id="3" name="textruta 2">
            <a:extLst>
              <a:ext uri="{FF2B5EF4-FFF2-40B4-BE49-F238E27FC236}">
                <a16:creationId xmlns:a16="http://schemas.microsoft.com/office/drawing/2014/main" id="{877F64B1-6FAF-A4D8-5B8B-69219F710645}"/>
              </a:ext>
            </a:extLst>
          </p:cNvPr>
          <p:cNvSpPr txBox="1"/>
          <p:nvPr/>
        </p:nvSpPr>
        <p:spPr>
          <a:xfrm>
            <a:off x="609600" y="1397000"/>
            <a:ext cx="6858000" cy="369332"/>
          </a:xfrm>
          <a:prstGeom prst="rect">
            <a:avLst/>
          </a:prstGeom>
          <a:noFill/>
        </p:spPr>
        <p:txBody>
          <a:bodyPr vert="horz" wrap="square" lIns="0" tIns="0" rIns="0" bIns="0" rtlCol="0">
            <a:noAutofit/>
          </a:bodyPr>
          <a:lstStyle/>
          <a:p>
            <a:pPr marL="228600" indent="-228600">
              <a:lnSpc>
                <a:spcPct val="110000"/>
              </a:lnSpc>
              <a:spcAft>
                <a:spcPts val="800"/>
              </a:spcAft>
              <a:buClr>
                <a:srgbClr val="7C3AED"/>
              </a:buClr>
              <a:buFont typeface="+mj-lt"/>
              <a:buChar char="•"/>
            </a:pPr>
            <a:r>
              <a:rPr lang="sv-SE" b="1">
                <a:solidFill>
                  <a:srgbClr val="1A1A2E"/>
                </a:solidFill>
                <a:latin typeface="Segoe UI" panose="020B0502040204020203" pitchFamily="34" charset="0"/>
              </a:rPr>
              <a:t>Förslag</a:t>
            </a:r>
            <a:r>
              <a:rPr lang="sv-SE">
                <a:solidFill>
                  <a:srgbClr val="1A1A2E"/>
                </a:solidFill>
                <a:latin typeface="Segoe UI" panose="020B0502040204020203" pitchFamily="34" charset="0"/>
              </a:rPr>
              <a:t> handskrivna siffror med MNIST, sentimentanalys av meningar, instrument i ljudklipp, bostadspriser med regression</a:t>
            </a:r>
          </a:p>
          <a:p>
            <a:pPr marL="228600" indent="-228600">
              <a:lnSpc>
                <a:spcPct val="110000"/>
              </a:lnSpc>
              <a:spcAft>
                <a:spcPts val="800"/>
              </a:spcAft>
              <a:buClr>
                <a:srgbClr val="7C3AED"/>
              </a:buClr>
              <a:buFont typeface="+mj-lt"/>
              <a:buChar char="•"/>
            </a:pPr>
            <a:r>
              <a:rPr lang="sv-SE" b="1">
                <a:solidFill>
                  <a:srgbClr val="1A1A2E"/>
                </a:solidFill>
                <a:latin typeface="Segoe UI" panose="020B0502040204020203" pitchFamily="34" charset="0"/>
              </a:rPr>
              <a:t>Spelagent</a:t>
            </a:r>
            <a:r>
              <a:rPr lang="sv-SE">
                <a:solidFill>
                  <a:srgbClr val="1A1A2E"/>
                </a:solidFill>
                <a:latin typeface="Segoe UI" panose="020B0502040204020203" pitchFamily="34" charset="0"/>
              </a:rPr>
              <a:t> programmera en Minimax-spelare för Tre i rad. Utmaning: Fyra i rad, där trädet blir för stort</a:t>
            </a:r>
          </a:p>
          <a:p>
            <a:pPr marL="228600" indent="-228600">
              <a:lnSpc>
                <a:spcPct val="110000"/>
              </a:lnSpc>
              <a:spcAft>
                <a:spcPts val="800"/>
              </a:spcAft>
              <a:buClr>
                <a:srgbClr val="7C3AED"/>
              </a:buClr>
              <a:buFont typeface="+mj-lt"/>
              <a:buChar char="•"/>
            </a:pPr>
            <a:r>
              <a:rPr lang="sv-SE" b="1">
                <a:solidFill>
                  <a:srgbClr val="1A1A2E"/>
                </a:solidFill>
                <a:latin typeface="Segoe UI" panose="020B0502040204020203" pitchFamily="34" charset="0"/>
              </a:rPr>
              <a:t>Utan kod</a:t>
            </a:r>
            <a:r>
              <a:rPr lang="sv-SE">
                <a:solidFill>
                  <a:srgbClr val="1A1A2E"/>
                </a:solidFill>
                <a:latin typeface="Segoe UI" panose="020B0502040204020203" pitchFamily="34" charset="0"/>
              </a:rPr>
              <a:t> Teachable Machine – träna en bildklassificerare i webbläsaren med tre föremål via webbkameran. Fotografera inte klasskamrater</a:t>
            </a:r>
          </a:p>
          <a:p>
            <a:pPr marL="228600" indent="-228600">
              <a:lnSpc>
                <a:spcPct val="110000"/>
              </a:lnSpc>
              <a:spcAft>
                <a:spcPts val="800"/>
              </a:spcAft>
              <a:buClr>
                <a:srgbClr val="7C3AED"/>
              </a:buClr>
              <a:buFont typeface="+mj-lt"/>
              <a:buChar char="•"/>
            </a:pPr>
            <a:r>
              <a:rPr lang="sv-SE" b="1">
                <a:solidFill>
                  <a:srgbClr val="1A1A2E"/>
                </a:solidFill>
                <a:latin typeface="Segoe UI" panose="020B0502040204020203" pitchFamily="34" charset="0"/>
              </a:rPr>
              <a:t>Arbetsgång</a:t>
            </a:r>
            <a:r>
              <a:rPr lang="sv-SE">
                <a:solidFill>
                  <a:srgbClr val="1A1A2E"/>
                </a:solidFill>
                <a:latin typeface="Segoe UI" panose="020B0502040204020203" pitchFamily="34" charset="0"/>
              </a:rPr>
              <a:t> definiera problemet, samla data, rensa och förbered, träna och testa, utvärdera med exempel på rätt och fel, jämför med hur en människa löser uppgiften, reflektera</a:t>
            </a:r>
          </a:p>
          <a:p>
            <a:pPr marL="228600" indent="-228600">
              <a:lnSpc>
                <a:spcPct val="110000"/>
              </a:lnSpc>
              <a:spcAft>
                <a:spcPts val="800"/>
              </a:spcAft>
              <a:buClr>
                <a:srgbClr val="7C3AED"/>
              </a:buClr>
              <a:buFont typeface="+mj-lt"/>
              <a:buChar char="•"/>
            </a:pPr>
            <a:r>
              <a:rPr lang="sv-SE" b="1">
                <a:solidFill>
                  <a:srgbClr val="1A1A2E"/>
                </a:solidFill>
                <a:latin typeface="Segoe UI" panose="020B0502040204020203" pitchFamily="34" charset="0"/>
              </a:rPr>
              <a:t>Redovisning</a:t>
            </a:r>
            <a:r>
              <a:rPr lang="sv-SE">
                <a:solidFill>
                  <a:srgbClr val="1A1A2E"/>
                </a:solidFill>
                <a:latin typeface="Segoe UI" panose="020B0502040204020203" pitchFamily="34" charset="0"/>
              </a:rPr>
              <a:t> Colab-fil med kommenterad kod (eller modell) + reflektion 300–500 ord om styrkor, svagheter och etiska konsekvenser</a:t>
            </a:r>
          </a:p>
        </p:txBody>
      </p:sp>
      <p:sp>
        <p:nvSpPr>
          <p:cNvPr id="4" name="Rektangel: rundade hörn 3">
            <a:extLst>
              <a:ext uri="{FF2B5EF4-FFF2-40B4-BE49-F238E27FC236}">
                <a16:creationId xmlns:a16="http://schemas.microsoft.com/office/drawing/2014/main" id="{2DDFAE11-A3BA-972E-4DF7-35CF21208BF5}"/>
              </a:ext>
            </a:extLst>
          </p:cNvPr>
          <p:cNvSpPr/>
          <p:nvPr/>
        </p:nvSpPr>
        <p:spPr>
          <a:xfrm>
            <a:off x="8128000" y="1524000"/>
            <a:ext cx="3454400" cy="2794000"/>
          </a:xfrm>
          <a:prstGeom prst="roundRect">
            <a:avLst>
              <a:gd name="adj" fmla="val 8000"/>
            </a:avLst>
          </a:prstGeom>
          <a:solidFill>
            <a:srgbClr val="EDE9F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textruta 4">
            <a:extLst>
              <a:ext uri="{FF2B5EF4-FFF2-40B4-BE49-F238E27FC236}">
                <a16:creationId xmlns:a16="http://schemas.microsoft.com/office/drawing/2014/main" id="{60C6B7EC-A192-C4AF-8167-8EC7F95D3EDF}"/>
              </a:ext>
            </a:extLst>
          </p:cNvPr>
          <p:cNvSpPr txBox="1"/>
          <p:nvPr/>
        </p:nvSpPr>
        <p:spPr>
          <a:xfrm>
            <a:off x="8432800" y="1778000"/>
            <a:ext cx="2844800" cy="369332"/>
          </a:xfrm>
          <a:prstGeom prst="rect">
            <a:avLst/>
          </a:prstGeom>
          <a:noFill/>
        </p:spPr>
        <p:txBody>
          <a:bodyPr vert="horz" wrap="square" lIns="0" tIns="0" rIns="0" bIns="0" rtlCol="0">
            <a:noAutofit/>
          </a:bodyPr>
          <a:lstStyle/>
          <a:p>
            <a:r>
              <a:rPr lang="sv-SE" sz="1000" b="1">
                <a:solidFill>
                  <a:srgbClr val="7C3AED"/>
                </a:solidFill>
                <a:latin typeface="Segoe UI" panose="020B0502040204020203" pitchFamily="34" charset="0"/>
              </a:rPr>
              <a:t>NYCKELBEGREPP</a:t>
            </a:r>
          </a:p>
        </p:txBody>
      </p:sp>
      <p:sp>
        <p:nvSpPr>
          <p:cNvPr id="6" name="textruta 5">
            <a:extLst>
              <a:ext uri="{FF2B5EF4-FFF2-40B4-BE49-F238E27FC236}">
                <a16:creationId xmlns:a16="http://schemas.microsoft.com/office/drawing/2014/main" id="{A9E97CEE-1202-1D03-5887-FB076C32FDB4}"/>
              </a:ext>
            </a:extLst>
          </p:cNvPr>
          <p:cNvSpPr txBox="1"/>
          <p:nvPr/>
        </p:nvSpPr>
        <p:spPr>
          <a:xfrm>
            <a:off x="8432800" y="2108200"/>
            <a:ext cx="2844800" cy="369332"/>
          </a:xfrm>
          <a:prstGeom prst="rect">
            <a:avLst/>
          </a:prstGeom>
          <a:noFill/>
        </p:spPr>
        <p:txBody>
          <a:bodyPr vert="horz" wrap="square" lIns="0" tIns="0" rIns="0" bIns="0" rtlCol="0">
            <a:noAutofit/>
          </a:bodyPr>
          <a:lstStyle/>
          <a:p>
            <a:r>
              <a:rPr lang="sv-SE" sz="2000" b="1">
                <a:solidFill>
                  <a:srgbClr val="1A1A2E"/>
                </a:solidFill>
                <a:latin typeface="Segoe UI" panose="020B0502040204020203" pitchFamily="34" charset="0"/>
              </a:rPr>
              <a:t>AI-pipelinen</a:t>
            </a:r>
          </a:p>
        </p:txBody>
      </p:sp>
      <p:sp>
        <p:nvSpPr>
          <p:cNvPr id="7" name="textruta 6">
            <a:extLst>
              <a:ext uri="{FF2B5EF4-FFF2-40B4-BE49-F238E27FC236}">
                <a16:creationId xmlns:a16="http://schemas.microsoft.com/office/drawing/2014/main" id="{382290A1-AACE-71E5-882E-8118BC4E498A}"/>
              </a:ext>
            </a:extLst>
          </p:cNvPr>
          <p:cNvSpPr txBox="1"/>
          <p:nvPr/>
        </p:nvSpPr>
        <p:spPr>
          <a:xfrm>
            <a:off x="8432800" y="2692400"/>
            <a:ext cx="2844800" cy="369332"/>
          </a:xfrm>
          <a:prstGeom prst="rect">
            <a:avLst/>
          </a:prstGeom>
          <a:noFill/>
        </p:spPr>
        <p:txBody>
          <a:bodyPr vert="horz" wrap="square" lIns="0" tIns="0" rIns="0" bIns="0" rtlCol="0">
            <a:noAutofit/>
          </a:bodyPr>
          <a:lstStyle/>
          <a:p>
            <a:r>
              <a:rPr lang="sv-SE" sz="1300">
                <a:solidFill>
                  <a:srgbClr val="1A1A2E"/>
                </a:solidFill>
                <a:latin typeface="Segoe UI" panose="020B0502040204020203" pitchFamily="34" charset="0"/>
              </a:rPr>
              <a:t>Problembild → data → modell → träning/test → utvärdering → användning. Projektet följer den från början till slut.</a:t>
            </a:r>
          </a:p>
        </p:txBody>
      </p:sp>
      <p:sp>
        <p:nvSpPr>
          <p:cNvPr id="8" name="textruta 7">
            <a:extLst>
              <a:ext uri="{FF2B5EF4-FFF2-40B4-BE49-F238E27FC236}">
                <a16:creationId xmlns:a16="http://schemas.microsoft.com/office/drawing/2014/main" id="{3C2800D5-FDF6-AACD-35CF-F91C4F17C8B4}"/>
              </a:ext>
            </a:extLst>
          </p:cNvPr>
          <p:cNvSpPr txBox="1"/>
          <p:nvPr/>
        </p:nvSpPr>
        <p:spPr>
          <a:xfrm>
            <a:off x="609600" y="6477000"/>
            <a:ext cx="10972800" cy="369332"/>
          </a:xfrm>
          <a:prstGeom prst="rect">
            <a:avLst/>
          </a:prstGeom>
          <a:noFill/>
        </p:spPr>
        <p:txBody>
          <a:bodyPr vert="horz" wrap="square" lIns="0" tIns="0" rIns="0" bIns="0" rtlCol="0">
            <a:noAutofit/>
          </a:bodyPr>
          <a:lstStyle/>
          <a:p>
            <a:r>
              <a:rPr lang="it-IT" sz="900">
                <a:solidFill>
                  <a:srgbClr val="5A5A7A"/>
                </a:solidFill>
                <a:latin typeface="Segoe UI" panose="020B0502040204020203" pitchFamily="34" charset="0"/>
              </a:rPr>
              <a:t>AI-läromedel · Kapitel 5 · bionicreading.se/ai-laromedel · CC BY-SA 4.0</a:t>
            </a:r>
            <a:endParaRPr lang="sv-SE" sz="900">
              <a:solidFill>
                <a:srgbClr val="5A5A7A"/>
              </a:solidFill>
              <a:latin typeface="Segoe UI" panose="020B0502040204020203" pitchFamily="34" charset="0"/>
            </a:endParaRPr>
          </a:p>
        </p:txBody>
      </p:sp>
      <p:sp>
        <p:nvSpPr>
          <p:cNvPr id="9" name="textruta 8">
            <a:extLst>
              <a:ext uri="{FF2B5EF4-FFF2-40B4-BE49-F238E27FC236}">
                <a16:creationId xmlns:a16="http://schemas.microsoft.com/office/drawing/2014/main" id="{A2F566E9-0EDE-D1D0-8585-7794B949123A}"/>
              </a:ext>
            </a:extLst>
          </p:cNvPr>
          <p:cNvSpPr txBox="1"/>
          <p:nvPr/>
        </p:nvSpPr>
        <p:spPr>
          <a:xfrm>
            <a:off x="10820400" y="6477000"/>
            <a:ext cx="762000" cy="369332"/>
          </a:xfrm>
          <a:prstGeom prst="rect">
            <a:avLst/>
          </a:prstGeom>
          <a:noFill/>
        </p:spPr>
        <p:txBody>
          <a:bodyPr vert="horz" wrap="square" lIns="0" tIns="0" rIns="0" bIns="0" rtlCol="0">
            <a:noAutofit/>
          </a:bodyPr>
          <a:lstStyle/>
          <a:p>
            <a:pPr algn="r"/>
            <a:r>
              <a:rPr lang="sv-SE" sz="900">
                <a:solidFill>
                  <a:srgbClr val="5A5A7A"/>
                </a:solidFill>
                <a:latin typeface="Segoe UI" panose="020B0502040204020203" pitchFamily="34" charset="0"/>
              </a:rPr>
              <a:t>7</a:t>
            </a:r>
          </a:p>
        </p:txBody>
      </p:sp>
    </p:spTree>
    <p:extLst>
      <p:ext uri="{BB962C8B-B14F-4D97-AF65-F5344CB8AC3E}">
        <p14:creationId xmlns:p14="http://schemas.microsoft.com/office/powerpoint/2010/main" val="3124483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5AE8F17E-DD54-64E4-B9E4-C826B4B601CB}"/>
              </a:ext>
            </a:extLst>
          </p:cNvPr>
          <p:cNvSpPr/>
          <p:nvPr/>
        </p:nvSpPr>
        <p:spPr>
          <a:xfrm>
            <a:off x="0" y="0"/>
            <a:ext cx="12192000" cy="6858000"/>
          </a:xfrm>
          <a:prstGeom prst="rect">
            <a:avLst/>
          </a:prstGeom>
          <a:solidFill>
            <a:srgbClr val="EDE9F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textruta 2">
            <a:extLst>
              <a:ext uri="{FF2B5EF4-FFF2-40B4-BE49-F238E27FC236}">
                <a16:creationId xmlns:a16="http://schemas.microsoft.com/office/drawing/2014/main" id="{27BBB83F-6988-8FE6-03E7-7B5EEAF1D198}"/>
              </a:ext>
            </a:extLst>
          </p:cNvPr>
          <p:cNvSpPr txBox="1"/>
          <p:nvPr/>
        </p:nvSpPr>
        <p:spPr>
          <a:xfrm>
            <a:off x="609600" y="1524000"/>
            <a:ext cx="3810000" cy="369332"/>
          </a:xfrm>
          <a:prstGeom prst="rect">
            <a:avLst/>
          </a:prstGeom>
          <a:noFill/>
        </p:spPr>
        <p:txBody>
          <a:bodyPr vert="horz" wrap="square" lIns="0" tIns="0" rIns="0" bIns="0" rtlCol="0">
            <a:noAutofit/>
          </a:bodyPr>
          <a:lstStyle/>
          <a:p>
            <a:r>
              <a:rPr lang="sv-SE" sz="15000" b="1">
                <a:solidFill>
                  <a:srgbClr val="7C3AED"/>
                </a:solidFill>
                <a:latin typeface="Segoe UI" panose="020B0502040204020203" pitchFamily="34" charset="0"/>
              </a:rPr>
              <a:t>P3</a:t>
            </a:r>
          </a:p>
        </p:txBody>
      </p:sp>
      <p:sp>
        <p:nvSpPr>
          <p:cNvPr id="4" name="textruta 3">
            <a:extLst>
              <a:ext uri="{FF2B5EF4-FFF2-40B4-BE49-F238E27FC236}">
                <a16:creationId xmlns:a16="http://schemas.microsoft.com/office/drawing/2014/main" id="{33394EAD-842E-F0A2-C300-7EC4F78B8960}"/>
              </a:ext>
            </a:extLst>
          </p:cNvPr>
          <p:cNvSpPr txBox="1"/>
          <p:nvPr/>
        </p:nvSpPr>
        <p:spPr>
          <a:xfrm>
            <a:off x="4191000" y="2159000"/>
            <a:ext cx="7366000" cy="369332"/>
          </a:xfrm>
          <a:prstGeom prst="rect">
            <a:avLst/>
          </a:prstGeom>
          <a:noFill/>
        </p:spPr>
        <p:txBody>
          <a:bodyPr vert="horz" wrap="square" lIns="0" tIns="0" rIns="0" bIns="0" rtlCol="0">
            <a:noAutofit/>
          </a:bodyPr>
          <a:lstStyle/>
          <a:p>
            <a:r>
              <a:rPr lang="sv-SE" sz="4000" b="1">
                <a:solidFill>
                  <a:srgbClr val="1A1A2E"/>
                </a:solidFill>
                <a:latin typeface="Segoe UI" panose="020B0502040204020203" pitchFamily="34" charset="0"/>
              </a:rPr>
              <a:t>AI och samhälle</a:t>
            </a:r>
          </a:p>
        </p:txBody>
      </p:sp>
      <p:sp>
        <p:nvSpPr>
          <p:cNvPr id="5" name="textruta 4">
            <a:extLst>
              <a:ext uri="{FF2B5EF4-FFF2-40B4-BE49-F238E27FC236}">
                <a16:creationId xmlns:a16="http://schemas.microsoft.com/office/drawing/2014/main" id="{7E20E2D2-CA10-8D0C-CAB6-D30650E66F12}"/>
              </a:ext>
            </a:extLst>
          </p:cNvPr>
          <p:cNvSpPr txBox="1"/>
          <p:nvPr/>
        </p:nvSpPr>
        <p:spPr>
          <a:xfrm>
            <a:off x="4191000" y="3619500"/>
            <a:ext cx="7366000" cy="369332"/>
          </a:xfrm>
          <a:prstGeom prst="rect">
            <a:avLst/>
          </a:prstGeom>
          <a:noFill/>
        </p:spPr>
        <p:txBody>
          <a:bodyPr vert="horz" wrap="square" lIns="0" tIns="0" rIns="0" bIns="0" rtlCol="0">
            <a:noAutofit/>
          </a:bodyPr>
          <a:lstStyle/>
          <a:p>
            <a:r>
              <a:rPr lang="sv-SE">
                <a:solidFill>
                  <a:srgbClr val="5A5A7A"/>
                </a:solidFill>
                <a:latin typeface="Segoe UI" panose="020B0502040204020203" pitchFamily="34" charset="0"/>
              </a:rPr>
              <a:t>Analysera AI:s påverkan på ett samhällsområde: demokrati, ekonomi, utbildning, hälsa, miljö eller maktbalans.</a:t>
            </a:r>
          </a:p>
        </p:txBody>
      </p:sp>
      <p:sp>
        <p:nvSpPr>
          <p:cNvPr id="6" name="textruta 5">
            <a:extLst>
              <a:ext uri="{FF2B5EF4-FFF2-40B4-BE49-F238E27FC236}">
                <a16:creationId xmlns:a16="http://schemas.microsoft.com/office/drawing/2014/main" id="{DE46B035-F612-805D-71F6-0A944BC71CD2}"/>
              </a:ext>
            </a:extLst>
          </p:cNvPr>
          <p:cNvSpPr txBox="1"/>
          <p:nvPr/>
        </p:nvSpPr>
        <p:spPr>
          <a:xfrm>
            <a:off x="609600" y="6477000"/>
            <a:ext cx="10972800" cy="369332"/>
          </a:xfrm>
          <a:prstGeom prst="rect">
            <a:avLst/>
          </a:prstGeom>
          <a:noFill/>
        </p:spPr>
        <p:txBody>
          <a:bodyPr vert="horz" wrap="square" lIns="0" tIns="0" rIns="0" bIns="0" rtlCol="0">
            <a:noAutofit/>
          </a:bodyPr>
          <a:lstStyle/>
          <a:p>
            <a:r>
              <a:rPr lang="it-IT" sz="900">
                <a:solidFill>
                  <a:srgbClr val="5A5A7A"/>
                </a:solidFill>
                <a:latin typeface="Segoe UI" panose="020B0502040204020203" pitchFamily="34" charset="0"/>
              </a:rPr>
              <a:t>AI-läromedel · Kapitel 5 · bionicreading.se/ai-laromedel · CC BY-SA 4.0</a:t>
            </a:r>
            <a:endParaRPr lang="sv-SE" sz="900">
              <a:solidFill>
                <a:srgbClr val="5A5A7A"/>
              </a:solidFill>
              <a:latin typeface="Segoe UI" panose="020B0502040204020203" pitchFamily="34" charset="0"/>
            </a:endParaRPr>
          </a:p>
        </p:txBody>
      </p:sp>
      <p:sp>
        <p:nvSpPr>
          <p:cNvPr id="7" name="textruta 6">
            <a:extLst>
              <a:ext uri="{FF2B5EF4-FFF2-40B4-BE49-F238E27FC236}">
                <a16:creationId xmlns:a16="http://schemas.microsoft.com/office/drawing/2014/main" id="{79815665-A43C-B682-E1B6-394F7094758F}"/>
              </a:ext>
            </a:extLst>
          </p:cNvPr>
          <p:cNvSpPr txBox="1"/>
          <p:nvPr/>
        </p:nvSpPr>
        <p:spPr>
          <a:xfrm>
            <a:off x="10820400" y="6477000"/>
            <a:ext cx="762000" cy="369332"/>
          </a:xfrm>
          <a:prstGeom prst="rect">
            <a:avLst/>
          </a:prstGeom>
          <a:noFill/>
        </p:spPr>
        <p:txBody>
          <a:bodyPr vert="horz" wrap="square" lIns="0" tIns="0" rIns="0" bIns="0" rtlCol="0">
            <a:noAutofit/>
          </a:bodyPr>
          <a:lstStyle/>
          <a:p>
            <a:pPr algn="r"/>
            <a:r>
              <a:rPr lang="sv-SE" sz="900">
                <a:solidFill>
                  <a:srgbClr val="5A5A7A"/>
                </a:solidFill>
                <a:latin typeface="Segoe UI" panose="020B0502040204020203" pitchFamily="34" charset="0"/>
              </a:rPr>
              <a:t>8</a:t>
            </a:r>
          </a:p>
        </p:txBody>
      </p:sp>
    </p:spTree>
    <p:extLst>
      <p:ext uri="{BB962C8B-B14F-4D97-AF65-F5344CB8AC3E}">
        <p14:creationId xmlns:p14="http://schemas.microsoft.com/office/powerpoint/2010/main" val="3228546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CEE8A36-898B-D3A8-55DB-2AD46CCA7472}"/>
              </a:ext>
            </a:extLst>
          </p:cNvPr>
          <p:cNvSpPr txBox="1"/>
          <p:nvPr/>
        </p:nvSpPr>
        <p:spPr>
          <a:xfrm>
            <a:off x="609600" y="457200"/>
            <a:ext cx="10972800" cy="369332"/>
          </a:xfrm>
          <a:prstGeom prst="rect">
            <a:avLst/>
          </a:prstGeom>
          <a:noFill/>
        </p:spPr>
        <p:txBody>
          <a:bodyPr vert="horz" wrap="square" lIns="0" tIns="0" rIns="0" bIns="0" rtlCol="0">
            <a:noAutofit/>
          </a:bodyPr>
          <a:lstStyle/>
          <a:p>
            <a:r>
              <a:rPr lang="sv-SE" sz="3000" b="1">
                <a:solidFill>
                  <a:srgbClr val="1A1A2E"/>
                </a:solidFill>
                <a:latin typeface="Segoe UI" panose="020B0502040204020203" pitchFamily="34" charset="0"/>
              </a:rPr>
              <a:t>Projekt 3: nuläge → konsekvenser → lösningar</a:t>
            </a:r>
          </a:p>
        </p:txBody>
      </p:sp>
      <p:sp>
        <p:nvSpPr>
          <p:cNvPr id="3" name="textruta 2">
            <a:extLst>
              <a:ext uri="{FF2B5EF4-FFF2-40B4-BE49-F238E27FC236}">
                <a16:creationId xmlns:a16="http://schemas.microsoft.com/office/drawing/2014/main" id="{1A9F07B1-9EC9-2EF8-06E3-53C4F4EABB76}"/>
              </a:ext>
            </a:extLst>
          </p:cNvPr>
          <p:cNvSpPr txBox="1"/>
          <p:nvPr/>
        </p:nvSpPr>
        <p:spPr>
          <a:xfrm>
            <a:off x="609600" y="1270000"/>
            <a:ext cx="10972800" cy="369332"/>
          </a:xfrm>
          <a:prstGeom prst="rect">
            <a:avLst/>
          </a:prstGeom>
          <a:noFill/>
        </p:spPr>
        <p:txBody>
          <a:bodyPr vert="horz" wrap="square" lIns="0" tIns="0" rIns="0" bIns="0" rtlCol="0">
            <a:noAutofit/>
          </a:bodyPr>
          <a:lstStyle/>
          <a:p>
            <a:r>
              <a:rPr lang="sv-SE" sz="1500">
                <a:solidFill>
                  <a:srgbClr val="5A5A7A"/>
                </a:solidFill>
                <a:latin typeface="Segoe UI" panose="020B0502040204020203" pitchFamily="34" charset="0"/>
              </a:rPr>
              <a:t>Formulera en frågeställning i en enda mening. Samla flera typer av källor och granska dem kritiskt.</a:t>
            </a:r>
          </a:p>
        </p:txBody>
      </p:sp>
      <p:sp>
        <p:nvSpPr>
          <p:cNvPr id="4" name="Rektangel: rundade hörn 3">
            <a:extLst>
              <a:ext uri="{FF2B5EF4-FFF2-40B4-BE49-F238E27FC236}">
                <a16:creationId xmlns:a16="http://schemas.microsoft.com/office/drawing/2014/main" id="{5D743AF3-C371-ABE5-0D41-65F8EC6E5ED6}"/>
              </a:ext>
            </a:extLst>
          </p:cNvPr>
          <p:cNvSpPr/>
          <p:nvPr/>
        </p:nvSpPr>
        <p:spPr>
          <a:xfrm>
            <a:off x="609600" y="2032000"/>
            <a:ext cx="3522133" cy="3175000"/>
          </a:xfrm>
          <a:prstGeom prst="roundRect">
            <a:avLst>
              <a:gd name="adj" fmla="val 6000"/>
            </a:avLst>
          </a:prstGeom>
          <a:solidFill>
            <a:srgbClr val="EDE9F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Ellips 4">
            <a:extLst>
              <a:ext uri="{FF2B5EF4-FFF2-40B4-BE49-F238E27FC236}">
                <a16:creationId xmlns:a16="http://schemas.microsoft.com/office/drawing/2014/main" id="{2B4E950E-CFEA-B5CD-110E-E5A09A00F783}"/>
              </a:ext>
            </a:extLst>
          </p:cNvPr>
          <p:cNvSpPr/>
          <p:nvPr/>
        </p:nvSpPr>
        <p:spPr>
          <a:xfrm>
            <a:off x="812800" y="2235200"/>
            <a:ext cx="508000" cy="508000"/>
          </a:xfrm>
          <a:prstGeom prst="ellipse">
            <a:avLst/>
          </a:prstGeom>
          <a:solidFill>
            <a:srgbClr val="7C3AED"/>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textruta 5">
            <a:extLst>
              <a:ext uri="{FF2B5EF4-FFF2-40B4-BE49-F238E27FC236}">
                <a16:creationId xmlns:a16="http://schemas.microsoft.com/office/drawing/2014/main" id="{48EF82C5-740F-5AFB-79CE-985C1A0931E2}"/>
              </a:ext>
            </a:extLst>
          </p:cNvPr>
          <p:cNvSpPr txBox="1"/>
          <p:nvPr/>
        </p:nvSpPr>
        <p:spPr>
          <a:xfrm>
            <a:off x="812800" y="2324100"/>
            <a:ext cx="508000" cy="381000"/>
          </a:xfrm>
          <a:prstGeom prst="rect">
            <a:avLst/>
          </a:prstGeom>
          <a:noFill/>
        </p:spPr>
        <p:txBody>
          <a:bodyPr vert="horz" wrap="square" lIns="0" tIns="0" rIns="0" bIns="0" rtlCol="0">
            <a:noAutofit/>
          </a:bodyPr>
          <a:lstStyle/>
          <a:p>
            <a:pPr algn="ctr"/>
            <a:r>
              <a:rPr lang="sv-SE" b="1">
                <a:solidFill>
                  <a:srgbClr val="FFFFFF"/>
                </a:solidFill>
                <a:latin typeface="Segoe UI" panose="020B0502040204020203" pitchFamily="34" charset="0"/>
              </a:rPr>
              <a:t>1</a:t>
            </a:r>
          </a:p>
        </p:txBody>
      </p:sp>
      <p:sp>
        <p:nvSpPr>
          <p:cNvPr id="7" name="textruta 6">
            <a:extLst>
              <a:ext uri="{FF2B5EF4-FFF2-40B4-BE49-F238E27FC236}">
                <a16:creationId xmlns:a16="http://schemas.microsoft.com/office/drawing/2014/main" id="{D970B69E-51E9-ACA4-1A2E-F81B840DAF2B}"/>
              </a:ext>
            </a:extLst>
          </p:cNvPr>
          <p:cNvSpPr txBox="1"/>
          <p:nvPr/>
        </p:nvSpPr>
        <p:spPr>
          <a:xfrm>
            <a:off x="812800" y="2921000"/>
            <a:ext cx="3115733" cy="369332"/>
          </a:xfrm>
          <a:prstGeom prst="rect">
            <a:avLst/>
          </a:prstGeom>
          <a:noFill/>
        </p:spPr>
        <p:txBody>
          <a:bodyPr vert="horz" wrap="square" lIns="0" tIns="0" rIns="0" bIns="0" rtlCol="0">
            <a:noAutofit/>
          </a:bodyPr>
          <a:lstStyle/>
          <a:p>
            <a:r>
              <a:rPr lang="sv-SE" sz="1600" b="1">
                <a:solidFill>
                  <a:srgbClr val="1A1A2E"/>
                </a:solidFill>
                <a:latin typeface="Segoe UI" panose="020B0502040204020203" pitchFamily="34" charset="0"/>
              </a:rPr>
              <a:t>Nuläge</a:t>
            </a:r>
          </a:p>
        </p:txBody>
      </p:sp>
      <p:sp>
        <p:nvSpPr>
          <p:cNvPr id="8" name="textruta 7">
            <a:extLst>
              <a:ext uri="{FF2B5EF4-FFF2-40B4-BE49-F238E27FC236}">
                <a16:creationId xmlns:a16="http://schemas.microsoft.com/office/drawing/2014/main" id="{ACF22F2C-056C-3A80-E09E-D35DA50C2B05}"/>
              </a:ext>
            </a:extLst>
          </p:cNvPr>
          <p:cNvSpPr txBox="1"/>
          <p:nvPr/>
        </p:nvSpPr>
        <p:spPr>
          <a:xfrm>
            <a:off x="812800" y="3556000"/>
            <a:ext cx="3115733" cy="369332"/>
          </a:xfrm>
          <a:prstGeom prst="rect">
            <a:avLst/>
          </a:prstGeom>
          <a:noFill/>
        </p:spPr>
        <p:txBody>
          <a:bodyPr vert="horz" wrap="square" lIns="0" tIns="0" rIns="0" bIns="0" rtlCol="0">
            <a:noAutofit/>
          </a:bodyPr>
          <a:lstStyle/>
          <a:p>
            <a:r>
              <a:rPr lang="sv-SE" sz="1200">
                <a:solidFill>
                  <a:srgbClr val="1A1A2E"/>
                </a:solidFill>
                <a:latin typeface="Segoe UI" panose="020B0502040204020203" pitchFamily="34" charset="0"/>
              </a:rPr>
              <a:t>Hur används AI inom ditt område i dag? Beskriv konkret, med källor.</a:t>
            </a:r>
          </a:p>
        </p:txBody>
      </p:sp>
      <p:sp>
        <p:nvSpPr>
          <p:cNvPr id="9" name="Rektangel: rundade hörn 8">
            <a:extLst>
              <a:ext uri="{FF2B5EF4-FFF2-40B4-BE49-F238E27FC236}">
                <a16:creationId xmlns:a16="http://schemas.microsoft.com/office/drawing/2014/main" id="{9B993B5E-EE94-C16C-61BD-6A0B45FEDE08}"/>
              </a:ext>
            </a:extLst>
          </p:cNvPr>
          <p:cNvSpPr/>
          <p:nvPr/>
        </p:nvSpPr>
        <p:spPr>
          <a:xfrm>
            <a:off x="4334933" y="2032000"/>
            <a:ext cx="3522134" cy="3175000"/>
          </a:xfrm>
          <a:prstGeom prst="roundRect">
            <a:avLst>
              <a:gd name="adj" fmla="val 6000"/>
            </a:avLst>
          </a:prstGeom>
          <a:solidFill>
            <a:srgbClr val="DBEAF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Ellips 9">
            <a:extLst>
              <a:ext uri="{FF2B5EF4-FFF2-40B4-BE49-F238E27FC236}">
                <a16:creationId xmlns:a16="http://schemas.microsoft.com/office/drawing/2014/main" id="{CC905B47-6F72-7D85-DA03-BD50D6015498}"/>
              </a:ext>
            </a:extLst>
          </p:cNvPr>
          <p:cNvSpPr/>
          <p:nvPr/>
        </p:nvSpPr>
        <p:spPr>
          <a:xfrm>
            <a:off x="4538133" y="2235200"/>
            <a:ext cx="508000" cy="508000"/>
          </a:xfrm>
          <a:prstGeom prst="ellipse">
            <a:avLst/>
          </a:prstGeom>
          <a:solidFill>
            <a:srgbClr val="2563EB"/>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ruta 10">
            <a:extLst>
              <a:ext uri="{FF2B5EF4-FFF2-40B4-BE49-F238E27FC236}">
                <a16:creationId xmlns:a16="http://schemas.microsoft.com/office/drawing/2014/main" id="{E1458A31-250D-F67C-142F-B181C957B483}"/>
              </a:ext>
            </a:extLst>
          </p:cNvPr>
          <p:cNvSpPr txBox="1"/>
          <p:nvPr/>
        </p:nvSpPr>
        <p:spPr>
          <a:xfrm>
            <a:off x="4538133" y="2324100"/>
            <a:ext cx="508000" cy="381000"/>
          </a:xfrm>
          <a:prstGeom prst="rect">
            <a:avLst/>
          </a:prstGeom>
          <a:noFill/>
        </p:spPr>
        <p:txBody>
          <a:bodyPr vert="horz" wrap="square" lIns="0" tIns="0" rIns="0" bIns="0" rtlCol="0">
            <a:noAutofit/>
          </a:bodyPr>
          <a:lstStyle/>
          <a:p>
            <a:pPr algn="ctr"/>
            <a:r>
              <a:rPr lang="sv-SE" b="1">
                <a:solidFill>
                  <a:srgbClr val="FFFFFF"/>
                </a:solidFill>
                <a:latin typeface="Segoe UI" panose="020B0502040204020203" pitchFamily="34" charset="0"/>
              </a:rPr>
              <a:t>2</a:t>
            </a:r>
          </a:p>
        </p:txBody>
      </p:sp>
      <p:sp>
        <p:nvSpPr>
          <p:cNvPr id="12" name="textruta 11">
            <a:extLst>
              <a:ext uri="{FF2B5EF4-FFF2-40B4-BE49-F238E27FC236}">
                <a16:creationId xmlns:a16="http://schemas.microsoft.com/office/drawing/2014/main" id="{E878E04F-FF26-640D-F0C8-045B980424B8}"/>
              </a:ext>
            </a:extLst>
          </p:cNvPr>
          <p:cNvSpPr txBox="1"/>
          <p:nvPr/>
        </p:nvSpPr>
        <p:spPr>
          <a:xfrm>
            <a:off x="4538133" y="2921000"/>
            <a:ext cx="3115733" cy="369332"/>
          </a:xfrm>
          <a:prstGeom prst="rect">
            <a:avLst/>
          </a:prstGeom>
          <a:noFill/>
        </p:spPr>
        <p:txBody>
          <a:bodyPr vert="horz" wrap="square" lIns="0" tIns="0" rIns="0" bIns="0" rtlCol="0">
            <a:noAutofit/>
          </a:bodyPr>
          <a:lstStyle/>
          <a:p>
            <a:r>
              <a:rPr lang="sv-SE" sz="1600" b="1">
                <a:solidFill>
                  <a:srgbClr val="1A1A2E"/>
                </a:solidFill>
                <a:latin typeface="Segoe UI" panose="020B0502040204020203" pitchFamily="34" charset="0"/>
              </a:rPr>
              <a:t>Konsekvenser</a:t>
            </a:r>
          </a:p>
        </p:txBody>
      </p:sp>
      <p:sp>
        <p:nvSpPr>
          <p:cNvPr id="13" name="textruta 12">
            <a:extLst>
              <a:ext uri="{FF2B5EF4-FFF2-40B4-BE49-F238E27FC236}">
                <a16:creationId xmlns:a16="http://schemas.microsoft.com/office/drawing/2014/main" id="{E863D0A4-2D23-F312-513F-9A1487878CC2}"/>
              </a:ext>
            </a:extLst>
          </p:cNvPr>
          <p:cNvSpPr txBox="1"/>
          <p:nvPr/>
        </p:nvSpPr>
        <p:spPr>
          <a:xfrm>
            <a:off x="4538133" y="3556000"/>
            <a:ext cx="3115733" cy="369332"/>
          </a:xfrm>
          <a:prstGeom prst="rect">
            <a:avLst/>
          </a:prstGeom>
          <a:noFill/>
        </p:spPr>
        <p:txBody>
          <a:bodyPr vert="horz" wrap="square" lIns="0" tIns="0" rIns="0" bIns="0" rtlCol="0">
            <a:noAutofit/>
          </a:bodyPr>
          <a:lstStyle/>
          <a:p>
            <a:r>
              <a:rPr lang="sv-SE" sz="1200">
                <a:solidFill>
                  <a:srgbClr val="1A1A2E"/>
                </a:solidFill>
                <a:latin typeface="Segoe UI" panose="020B0502040204020203" pitchFamily="34" charset="0"/>
              </a:rPr>
              <a:t>Positiva och negativa effekter på kort och lång sikt. Vem vinner och vem förlorar?</a:t>
            </a:r>
          </a:p>
        </p:txBody>
      </p:sp>
      <p:sp>
        <p:nvSpPr>
          <p:cNvPr id="14" name="Rektangel: rundade hörn 13">
            <a:extLst>
              <a:ext uri="{FF2B5EF4-FFF2-40B4-BE49-F238E27FC236}">
                <a16:creationId xmlns:a16="http://schemas.microsoft.com/office/drawing/2014/main" id="{A25054DA-70BE-C73C-9115-312E879D219E}"/>
              </a:ext>
            </a:extLst>
          </p:cNvPr>
          <p:cNvSpPr/>
          <p:nvPr/>
        </p:nvSpPr>
        <p:spPr>
          <a:xfrm>
            <a:off x="8060267" y="2032000"/>
            <a:ext cx="3522133" cy="3175000"/>
          </a:xfrm>
          <a:prstGeom prst="roundRect">
            <a:avLst>
              <a:gd name="adj" fmla="val 6000"/>
            </a:avLst>
          </a:prstGeom>
          <a:solidFill>
            <a:srgbClr val="EDE9F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Ellips 14">
            <a:extLst>
              <a:ext uri="{FF2B5EF4-FFF2-40B4-BE49-F238E27FC236}">
                <a16:creationId xmlns:a16="http://schemas.microsoft.com/office/drawing/2014/main" id="{97B6CC37-4310-74C0-9151-2426089F2AD5}"/>
              </a:ext>
            </a:extLst>
          </p:cNvPr>
          <p:cNvSpPr/>
          <p:nvPr/>
        </p:nvSpPr>
        <p:spPr>
          <a:xfrm>
            <a:off x="8263467" y="2235200"/>
            <a:ext cx="508000" cy="508000"/>
          </a:xfrm>
          <a:prstGeom prst="ellipse">
            <a:avLst/>
          </a:prstGeom>
          <a:solidFill>
            <a:srgbClr val="7C3AED"/>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textruta 15">
            <a:extLst>
              <a:ext uri="{FF2B5EF4-FFF2-40B4-BE49-F238E27FC236}">
                <a16:creationId xmlns:a16="http://schemas.microsoft.com/office/drawing/2014/main" id="{0200BF1A-08FA-F438-FD92-6547131E3E10}"/>
              </a:ext>
            </a:extLst>
          </p:cNvPr>
          <p:cNvSpPr txBox="1"/>
          <p:nvPr/>
        </p:nvSpPr>
        <p:spPr>
          <a:xfrm>
            <a:off x="8263467" y="2324100"/>
            <a:ext cx="508000" cy="381000"/>
          </a:xfrm>
          <a:prstGeom prst="rect">
            <a:avLst/>
          </a:prstGeom>
          <a:noFill/>
        </p:spPr>
        <p:txBody>
          <a:bodyPr vert="horz" wrap="square" lIns="0" tIns="0" rIns="0" bIns="0" rtlCol="0">
            <a:noAutofit/>
          </a:bodyPr>
          <a:lstStyle/>
          <a:p>
            <a:pPr algn="ctr"/>
            <a:r>
              <a:rPr lang="sv-SE" b="1">
                <a:solidFill>
                  <a:srgbClr val="FFFFFF"/>
                </a:solidFill>
                <a:latin typeface="Segoe UI" panose="020B0502040204020203" pitchFamily="34" charset="0"/>
              </a:rPr>
              <a:t>3</a:t>
            </a:r>
          </a:p>
        </p:txBody>
      </p:sp>
      <p:sp>
        <p:nvSpPr>
          <p:cNvPr id="17" name="textruta 16">
            <a:extLst>
              <a:ext uri="{FF2B5EF4-FFF2-40B4-BE49-F238E27FC236}">
                <a16:creationId xmlns:a16="http://schemas.microsoft.com/office/drawing/2014/main" id="{79CBF304-DB22-1B60-42C4-B303300D7BA4}"/>
              </a:ext>
            </a:extLst>
          </p:cNvPr>
          <p:cNvSpPr txBox="1"/>
          <p:nvPr/>
        </p:nvSpPr>
        <p:spPr>
          <a:xfrm>
            <a:off x="8263467" y="2921000"/>
            <a:ext cx="3115733" cy="369332"/>
          </a:xfrm>
          <a:prstGeom prst="rect">
            <a:avLst/>
          </a:prstGeom>
          <a:noFill/>
        </p:spPr>
        <p:txBody>
          <a:bodyPr vert="horz" wrap="square" lIns="0" tIns="0" rIns="0" bIns="0" rtlCol="0">
            <a:noAutofit/>
          </a:bodyPr>
          <a:lstStyle/>
          <a:p>
            <a:r>
              <a:rPr lang="sv-SE" sz="1600" b="1">
                <a:solidFill>
                  <a:srgbClr val="1A1A2E"/>
                </a:solidFill>
                <a:latin typeface="Segoe UI" panose="020B0502040204020203" pitchFamily="34" charset="0"/>
              </a:rPr>
              <a:t>Lösningar</a:t>
            </a:r>
          </a:p>
        </p:txBody>
      </p:sp>
      <p:sp>
        <p:nvSpPr>
          <p:cNvPr id="18" name="textruta 17">
            <a:extLst>
              <a:ext uri="{FF2B5EF4-FFF2-40B4-BE49-F238E27FC236}">
                <a16:creationId xmlns:a16="http://schemas.microsoft.com/office/drawing/2014/main" id="{228BE7CB-8762-7CB0-C558-8AED76034077}"/>
              </a:ext>
            </a:extLst>
          </p:cNvPr>
          <p:cNvSpPr txBox="1"/>
          <p:nvPr/>
        </p:nvSpPr>
        <p:spPr>
          <a:xfrm>
            <a:off x="8263467" y="3556000"/>
            <a:ext cx="3115733" cy="369332"/>
          </a:xfrm>
          <a:prstGeom prst="rect">
            <a:avLst/>
          </a:prstGeom>
          <a:noFill/>
        </p:spPr>
        <p:txBody>
          <a:bodyPr vert="horz" wrap="square" lIns="0" tIns="0" rIns="0" bIns="0" rtlCol="0">
            <a:noAutofit/>
          </a:bodyPr>
          <a:lstStyle/>
          <a:p>
            <a:r>
              <a:rPr lang="sv-SE" sz="1200">
                <a:solidFill>
                  <a:srgbClr val="1A1A2E"/>
                </a:solidFill>
                <a:latin typeface="Segoe UI" panose="020B0502040204020203" pitchFamily="34" charset="0"/>
              </a:rPr>
              <a:t>Tekniska, legala och politiska åtgärder: regler, ansvar, transparens, skydd. Ta ställning och motivera.</a:t>
            </a:r>
          </a:p>
        </p:txBody>
      </p:sp>
      <p:sp>
        <p:nvSpPr>
          <p:cNvPr id="19" name="textruta 18">
            <a:extLst>
              <a:ext uri="{FF2B5EF4-FFF2-40B4-BE49-F238E27FC236}">
                <a16:creationId xmlns:a16="http://schemas.microsoft.com/office/drawing/2014/main" id="{B726DBDF-49B5-FF7C-56FE-EC2F488567C2}"/>
              </a:ext>
            </a:extLst>
          </p:cNvPr>
          <p:cNvSpPr txBox="1"/>
          <p:nvPr/>
        </p:nvSpPr>
        <p:spPr>
          <a:xfrm>
            <a:off x="609600" y="6477000"/>
            <a:ext cx="10972800" cy="369332"/>
          </a:xfrm>
          <a:prstGeom prst="rect">
            <a:avLst/>
          </a:prstGeom>
          <a:noFill/>
        </p:spPr>
        <p:txBody>
          <a:bodyPr vert="horz" wrap="square" lIns="0" tIns="0" rIns="0" bIns="0" rtlCol="0">
            <a:noAutofit/>
          </a:bodyPr>
          <a:lstStyle/>
          <a:p>
            <a:r>
              <a:rPr lang="it-IT" sz="900">
                <a:solidFill>
                  <a:srgbClr val="5A5A7A"/>
                </a:solidFill>
                <a:latin typeface="Segoe UI" panose="020B0502040204020203" pitchFamily="34" charset="0"/>
              </a:rPr>
              <a:t>AI-läromedel · Kapitel 5 · bionicreading.se/ai-laromedel · CC BY-SA 4.0</a:t>
            </a:r>
            <a:endParaRPr lang="sv-SE" sz="900">
              <a:solidFill>
                <a:srgbClr val="5A5A7A"/>
              </a:solidFill>
              <a:latin typeface="Segoe UI" panose="020B0502040204020203" pitchFamily="34" charset="0"/>
            </a:endParaRPr>
          </a:p>
        </p:txBody>
      </p:sp>
      <p:sp>
        <p:nvSpPr>
          <p:cNvPr id="20" name="textruta 19">
            <a:extLst>
              <a:ext uri="{FF2B5EF4-FFF2-40B4-BE49-F238E27FC236}">
                <a16:creationId xmlns:a16="http://schemas.microsoft.com/office/drawing/2014/main" id="{A619619E-581A-E5C2-375B-6C2B885F704B}"/>
              </a:ext>
            </a:extLst>
          </p:cNvPr>
          <p:cNvSpPr txBox="1"/>
          <p:nvPr/>
        </p:nvSpPr>
        <p:spPr>
          <a:xfrm>
            <a:off x="10820400" y="6477000"/>
            <a:ext cx="762000" cy="369332"/>
          </a:xfrm>
          <a:prstGeom prst="rect">
            <a:avLst/>
          </a:prstGeom>
          <a:noFill/>
        </p:spPr>
        <p:txBody>
          <a:bodyPr vert="horz" wrap="square" lIns="0" tIns="0" rIns="0" bIns="0" rtlCol="0">
            <a:noAutofit/>
          </a:bodyPr>
          <a:lstStyle/>
          <a:p>
            <a:pPr algn="r"/>
            <a:r>
              <a:rPr lang="sv-SE" sz="900">
                <a:solidFill>
                  <a:srgbClr val="5A5A7A"/>
                </a:solidFill>
                <a:latin typeface="Segoe UI" panose="020B0502040204020203" pitchFamily="34" charset="0"/>
              </a:rPr>
              <a:t>9</a:t>
            </a:r>
          </a:p>
        </p:txBody>
      </p:sp>
    </p:spTree>
    <p:extLst>
      <p:ext uri="{BB962C8B-B14F-4D97-AF65-F5344CB8AC3E}">
        <p14:creationId xmlns:p14="http://schemas.microsoft.com/office/powerpoint/2010/main" val="1650838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F58192B2-9D33-478E-F711-3CA1A90CE14E}"/>
              </a:ext>
            </a:extLst>
          </p:cNvPr>
          <p:cNvSpPr/>
          <p:nvPr/>
        </p:nvSpPr>
        <p:spPr>
          <a:xfrm>
            <a:off x="0" y="0"/>
            <a:ext cx="12192000" cy="6858000"/>
          </a:xfrm>
          <a:prstGeom prst="rect">
            <a:avLst/>
          </a:prstGeom>
          <a:solidFill>
            <a:srgbClr val="EDE9F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textruta 2">
            <a:extLst>
              <a:ext uri="{FF2B5EF4-FFF2-40B4-BE49-F238E27FC236}">
                <a16:creationId xmlns:a16="http://schemas.microsoft.com/office/drawing/2014/main" id="{CAF8B0BC-D9A7-5A9B-4568-1711A5BC69C2}"/>
              </a:ext>
            </a:extLst>
          </p:cNvPr>
          <p:cNvSpPr txBox="1"/>
          <p:nvPr/>
        </p:nvSpPr>
        <p:spPr>
          <a:xfrm>
            <a:off x="609600" y="1524000"/>
            <a:ext cx="3810000" cy="369332"/>
          </a:xfrm>
          <a:prstGeom prst="rect">
            <a:avLst/>
          </a:prstGeom>
          <a:noFill/>
        </p:spPr>
        <p:txBody>
          <a:bodyPr vert="horz" wrap="square" lIns="0" tIns="0" rIns="0" bIns="0" rtlCol="0">
            <a:noAutofit/>
          </a:bodyPr>
          <a:lstStyle/>
          <a:p>
            <a:r>
              <a:rPr lang="sv-SE" sz="15000" b="1">
                <a:solidFill>
                  <a:srgbClr val="7C3AED"/>
                </a:solidFill>
                <a:latin typeface="Segoe UI" panose="020B0502040204020203" pitchFamily="34" charset="0"/>
              </a:rPr>
              <a:t>P4</a:t>
            </a:r>
          </a:p>
        </p:txBody>
      </p:sp>
      <p:sp>
        <p:nvSpPr>
          <p:cNvPr id="4" name="textruta 3">
            <a:extLst>
              <a:ext uri="{FF2B5EF4-FFF2-40B4-BE49-F238E27FC236}">
                <a16:creationId xmlns:a16="http://schemas.microsoft.com/office/drawing/2014/main" id="{B8A82A16-011F-8562-11B0-80E001E62361}"/>
              </a:ext>
            </a:extLst>
          </p:cNvPr>
          <p:cNvSpPr txBox="1"/>
          <p:nvPr/>
        </p:nvSpPr>
        <p:spPr>
          <a:xfrm>
            <a:off x="4191000" y="2159000"/>
            <a:ext cx="7366000" cy="369332"/>
          </a:xfrm>
          <a:prstGeom prst="rect">
            <a:avLst/>
          </a:prstGeom>
          <a:noFill/>
        </p:spPr>
        <p:txBody>
          <a:bodyPr vert="horz" wrap="square" lIns="0" tIns="0" rIns="0" bIns="0" rtlCol="0">
            <a:noAutofit/>
          </a:bodyPr>
          <a:lstStyle/>
          <a:p>
            <a:r>
              <a:rPr lang="sv-SE" sz="4000" b="1">
                <a:solidFill>
                  <a:srgbClr val="1A1A2E"/>
                </a:solidFill>
                <a:latin typeface="Segoe UI" panose="020B0502040204020203" pitchFamily="34" charset="0"/>
              </a:rPr>
              <a:t>Granska ett AI-verktyg</a:t>
            </a:r>
          </a:p>
        </p:txBody>
      </p:sp>
      <p:sp>
        <p:nvSpPr>
          <p:cNvPr id="5" name="textruta 4">
            <a:extLst>
              <a:ext uri="{FF2B5EF4-FFF2-40B4-BE49-F238E27FC236}">
                <a16:creationId xmlns:a16="http://schemas.microsoft.com/office/drawing/2014/main" id="{64D6A12D-2A5E-D3AD-BC98-A9BC32A58316}"/>
              </a:ext>
            </a:extLst>
          </p:cNvPr>
          <p:cNvSpPr txBox="1"/>
          <p:nvPr/>
        </p:nvSpPr>
        <p:spPr>
          <a:xfrm>
            <a:off x="4191000" y="3619500"/>
            <a:ext cx="7366000" cy="369332"/>
          </a:xfrm>
          <a:prstGeom prst="rect">
            <a:avLst/>
          </a:prstGeom>
          <a:noFill/>
        </p:spPr>
        <p:txBody>
          <a:bodyPr vert="horz" wrap="square" lIns="0" tIns="0" rIns="0" bIns="0" rtlCol="0">
            <a:noAutofit/>
          </a:bodyPr>
          <a:lstStyle/>
          <a:p>
            <a:r>
              <a:rPr lang="sv-SE">
                <a:solidFill>
                  <a:srgbClr val="5A5A7A"/>
                </a:solidFill>
                <a:latin typeface="Segoe UI" panose="020B0502040204020203" pitchFamily="34" charset="0"/>
              </a:rPr>
              <a:t>Välj ett verktyg du använder och granska det tekniskt, etiskt, juridiskt och samhälleligt.</a:t>
            </a:r>
          </a:p>
        </p:txBody>
      </p:sp>
      <p:sp>
        <p:nvSpPr>
          <p:cNvPr id="6" name="textruta 5">
            <a:extLst>
              <a:ext uri="{FF2B5EF4-FFF2-40B4-BE49-F238E27FC236}">
                <a16:creationId xmlns:a16="http://schemas.microsoft.com/office/drawing/2014/main" id="{56CD2A28-A819-776A-23E0-43D3C2FD2795}"/>
              </a:ext>
            </a:extLst>
          </p:cNvPr>
          <p:cNvSpPr txBox="1"/>
          <p:nvPr/>
        </p:nvSpPr>
        <p:spPr>
          <a:xfrm>
            <a:off x="609600" y="6477000"/>
            <a:ext cx="10972800" cy="369332"/>
          </a:xfrm>
          <a:prstGeom prst="rect">
            <a:avLst/>
          </a:prstGeom>
          <a:noFill/>
        </p:spPr>
        <p:txBody>
          <a:bodyPr vert="horz" wrap="square" lIns="0" tIns="0" rIns="0" bIns="0" rtlCol="0">
            <a:noAutofit/>
          </a:bodyPr>
          <a:lstStyle/>
          <a:p>
            <a:r>
              <a:rPr lang="it-IT" sz="900">
                <a:solidFill>
                  <a:srgbClr val="5A5A7A"/>
                </a:solidFill>
                <a:latin typeface="Segoe UI" panose="020B0502040204020203" pitchFamily="34" charset="0"/>
              </a:rPr>
              <a:t>AI-läromedel · Kapitel 5 · bionicreading.se/ai-laromedel · CC BY-SA 4.0</a:t>
            </a:r>
            <a:endParaRPr lang="sv-SE" sz="900">
              <a:solidFill>
                <a:srgbClr val="5A5A7A"/>
              </a:solidFill>
              <a:latin typeface="Segoe UI" panose="020B0502040204020203" pitchFamily="34" charset="0"/>
            </a:endParaRPr>
          </a:p>
        </p:txBody>
      </p:sp>
      <p:sp>
        <p:nvSpPr>
          <p:cNvPr id="7" name="textruta 6">
            <a:extLst>
              <a:ext uri="{FF2B5EF4-FFF2-40B4-BE49-F238E27FC236}">
                <a16:creationId xmlns:a16="http://schemas.microsoft.com/office/drawing/2014/main" id="{953028BF-962F-8528-E2CF-256A947354F7}"/>
              </a:ext>
            </a:extLst>
          </p:cNvPr>
          <p:cNvSpPr txBox="1"/>
          <p:nvPr/>
        </p:nvSpPr>
        <p:spPr>
          <a:xfrm>
            <a:off x="10820400" y="6477000"/>
            <a:ext cx="762000" cy="369332"/>
          </a:xfrm>
          <a:prstGeom prst="rect">
            <a:avLst/>
          </a:prstGeom>
          <a:noFill/>
        </p:spPr>
        <p:txBody>
          <a:bodyPr vert="horz" wrap="square" lIns="0" tIns="0" rIns="0" bIns="0" rtlCol="0">
            <a:noAutofit/>
          </a:bodyPr>
          <a:lstStyle/>
          <a:p>
            <a:pPr algn="r"/>
            <a:r>
              <a:rPr lang="sv-SE" sz="900">
                <a:solidFill>
                  <a:srgbClr val="5A5A7A"/>
                </a:solidFill>
                <a:latin typeface="Segoe UI" panose="020B0502040204020203" pitchFamily="34" charset="0"/>
              </a:rPr>
              <a:t>10</a:t>
            </a:r>
          </a:p>
        </p:txBody>
      </p:sp>
    </p:spTree>
    <p:extLst>
      <p:ext uri="{BB962C8B-B14F-4D97-AF65-F5344CB8AC3E}">
        <p14:creationId xmlns:p14="http://schemas.microsoft.com/office/powerpoint/2010/main" val="2691051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E5379E07-D3FA-9208-6F4B-69FA8719F8B4}"/>
              </a:ext>
            </a:extLst>
          </p:cNvPr>
          <p:cNvSpPr txBox="1"/>
          <p:nvPr/>
        </p:nvSpPr>
        <p:spPr>
          <a:xfrm>
            <a:off x="609600" y="457200"/>
            <a:ext cx="10972800" cy="369332"/>
          </a:xfrm>
          <a:prstGeom prst="rect">
            <a:avLst/>
          </a:prstGeom>
          <a:noFill/>
        </p:spPr>
        <p:txBody>
          <a:bodyPr vert="horz" wrap="square" lIns="0" tIns="0" rIns="0" bIns="0" rtlCol="0">
            <a:noAutofit/>
          </a:bodyPr>
          <a:lstStyle/>
          <a:p>
            <a:r>
              <a:rPr lang="sv-SE" sz="3000" b="1">
                <a:solidFill>
                  <a:srgbClr val="1A1A2E"/>
                </a:solidFill>
                <a:latin typeface="Segoe UI" panose="020B0502040204020203" pitchFamily="34" charset="0"/>
              </a:rPr>
              <a:t>Projekt 4: granskning i fyra delar</a:t>
            </a:r>
          </a:p>
        </p:txBody>
      </p:sp>
      <p:sp>
        <p:nvSpPr>
          <p:cNvPr id="3" name="textruta 2">
            <a:extLst>
              <a:ext uri="{FF2B5EF4-FFF2-40B4-BE49-F238E27FC236}">
                <a16:creationId xmlns:a16="http://schemas.microsoft.com/office/drawing/2014/main" id="{1D031F09-5A5A-4952-B600-48869E8AAC82}"/>
              </a:ext>
            </a:extLst>
          </p:cNvPr>
          <p:cNvSpPr txBox="1"/>
          <p:nvPr/>
        </p:nvSpPr>
        <p:spPr>
          <a:xfrm>
            <a:off x="609600" y="1270000"/>
            <a:ext cx="10972800" cy="369332"/>
          </a:xfrm>
          <a:prstGeom prst="rect">
            <a:avLst/>
          </a:prstGeom>
          <a:noFill/>
        </p:spPr>
        <p:txBody>
          <a:bodyPr vert="horz" wrap="square" lIns="0" tIns="0" rIns="0" bIns="0" rtlCol="0">
            <a:noAutofit/>
          </a:bodyPr>
          <a:lstStyle/>
          <a:p>
            <a:r>
              <a:rPr lang="sv-SE" sz="1500">
                <a:solidFill>
                  <a:srgbClr val="5A5A7A"/>
                </a:solidFill>
                <a:latin typeface="Segoe UI" panose="020B0502040204020203" pitchFamily="34" charset="0"/>
              </a:rPr>
              <a:t>Testa verktyget själv och anteckna vad det gör bra och var det fallerar.</a:t>
            </a:r>
          </a:p>
        </p:txBody>
      </p:sp>
      <p:sp>
        <p:nvSpPr>
          <p:cNvPr id="4" name="Rektangel: rundade hörn 3">
            <a:extLst>
              <a:ext uri="{FF2B5EF4-FFF2-40B4-BE49-F238E27FC236}">
                <a16:creationId xmlns:a16="http://schemas.microsoft.com/office/drawing/2014/main" id="{F6D55FE0-E58E-9124-AB5E-CB1171D4EF09}"/>
              </a:ext>
            </a:extLst>
          </p:cNvPr>
          <p:cNvSpPr/>
          <p:nvPr/>
        </p:nvSpPr>
        <p:spPr>
          <a:xfrm>
            <a:off x="609600" y="2032000"/>
            <a:ext cx="2590800" cy="3175000"/>
          </a:xfrm>
          <a:prstGeom prst="roundRect">
            <a:avLst>
              <a:gd name="adj" fmla="val 6000"/>
            </a:avLst>
          </a:prstGeom>
          <a:solidFill>
            <a:srgbClr val="EDE9F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Ellips 4">
            <a:extLst>
              <a:ext uri="{FF2B5EF4-FFF2-40B4-BE49-F238E27FC236}">
                <a16:creationId xmlns:a16="http://schemas.microsoft.com/office/drawing/2014/main" id="{7F8F3968-D2EF-C9AE-FA29-DB41786DBE10}"/>
              </a:ext>
            </a:extLst>
          </p:cNvPr>
          <p:cNvSpPr/>
          <p:nvPr/>
        </p:nvSpPr>
        <p:spPr>
          <a:xfrm>
            <a:off x="812800" y="2235200"/>
            <a:ext cx="508000" cy="508000"/>
          </a:xfrm>
          <a:prstGeom prst="ellipse">
            <a:avLst/>
          </a:prstGeom>
          <a:solidFill>
            <a:srgbClr val="7C3AED"/>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textruta 5">
            <a:extLst>
              <a:ext uri="{FF2B5EF4-FFF2-40B4-BE49-F238E27FC236}">
                <a16:creationId xmlns:a16="http://schemas.microsoft.com/office/drawing/2014/main" id="{5656480E-DB29-A1E0-695C-BE5D5B357999}"/>
              </a:ext>
            </a:extLst>
          </p:cNvPr>
          <p:cNvSpPr txBox="1"/>
          <p:nvPr/>
        </p:nvSpPr>
        <p:spPr>
          <a:xfrm>
            <a:off x="812800" y="2324100"/>
            <a:ext cx="508000" cy="381000"/>
          </a:xfrm>
          <a:prstGeom prst="rect">
            <a:avLst/>
          </a:prstGeom>
          <a:noFill/>
        </p:spPr>
        <p:txBody>
          <a:bodyPr vert="horz" wrap="square" lIns="0" tIns="0" rIns="0" bIns="0" rtlCol="0">
            <a:noAutofit/>
          </a:bodyPr>
          <a:lstStyle/>
          <a:p>
            <a:pPr algn="ctr"/>
            <a:r>
              <a:rPr lang="sv-SE" b="1">
                <a:solidFill>
                  <a:srgbClr val="FFFFFF"/>
                </a:solidFill>
                <a:latin typeface="Segoe UI" panose="020B0502040204020203" pitchFamily="34" charset="0"/>
              </a:rPr>
              <a:t>1</a:t>
            </a:r>
          </a:p>
        </p:txBody>
      </p:sp>
      <p:sp>
        <p:nvSpPr>
          <p:cNvPr id="7" name="textruta 6">
            <a:extLst>
              <a:ext uri="{FF2B5EF4-FFF2-40B4-BE49-F238E27FC236}">
                <a16:creationId xmlns:a16="http://schemas.microsoft.com/office/drawing/2014/main" id="{47E73996-8867-8610-8137-130FF3B1BAD3}"/>
              </a:ext>
            </a:extLst>
          </p:cNvPr>
          <p:cNvSpPr txBox="1"/>
          <p:nvPr/>
        </p:nvSpPr>
        <p:spPr>
          <a:xfrm>
            <a:off x="812800" y="2921000"/>
            <a:ext cx="2184400" cy="369332"/>
          </a:xfrm>
          <a:prstGeom prst="rect">
            <a:avLst/>
          </a:prstGeom>
          <a:noFill/>
        </p:spPr>
        <p:txBody>
          <a:bodyPr vert="horz" wrap="square" lIns="0" tIns="0" rIns="0" bIns="0" rtlCol="0">
            <a:noAutofit/>
          </a:bodyPr>
          <a:lstStyle/>
          <a:p>
            <a:r>
              <a:rPr lang="sv-SE" sz="1600" b="1">
                <a:solidFill>
                  <a:srgbClr val="1A1A2E"/>
                </a:solidFill>
                <a:latin typeface="Segoe UI" panose="020B0502040204020203" pitchFamily="34" charset="0"/>
              </a:rPr>
              <a:t>A – Verktyget och företaget</a:t>
            </a:r>
          </a:p>
        </p:txBody>
      </p:sp>
      <p:sp>
        <p:nvSpPr>
          <p:cNvPr id="8" name="textruta 7">
            <a:extLst>
              <a:ext uri="{FF2B5EF4-FFF2-40B4-BE49-F238E27FC236}">
                <a16:creationId xmlns:a16="http://schemas.microsoft.com/office/drawing/2014/main" id="{9BB609B2-4424-8710-2F11-26520873C207}"/>
              </a:ext>
            </a:extLst>
          </p:cNvPr>
          <p:cNvSpPr txBox="1"/>
          <p:nvPr/>
        </p:nvSpPr>
        <p:spPr>
          <a:xfrm>
            <a:off x="812800" y="3556000"/>
            <a:ext cx="2184400" cy="369332"/>
          </a:xfrm>
          <a:prstGeom prst="rect">
            <a:avLst/>
          </a:prstGeom>
          <a:noFill/>
        </p:spPr>
        <p:txBody>
          <a:bodyPr vert="horz" wrap="square" lIns="0" tIns="0" rIns="0" bIns="0" rtlCol="0">
            <a:noAutofit/>
          </a:bodyPr>
          <a:lstStyle/>
          <a:p>
            <a:r>
              <a:rPr lang="sv-SE" sz="1200">
                <a:solidFill>
                  <a:srgbClr val="1A1A2E"/>
                </a:solidFill>
                <a:latin typeface="Segoe UI" panose="020B0502040204020203" pitchFamily="34" charset="0"/>
              </a:rPr>
              <a:t>Vilket verktyg, vilket företag, vilket syfte, vilka användare? Hur tjänar företaget pengar?</a:t>
            </a:r>
          </a:p>
        </p:txBody>
      </p:sp>
      <p:sp>
        <p:nvSpPr>
          <p:cNvPr id="9" name="Rektangel: rundade hörn 8">
            <a:extLst>
              <a:ext uri="{FF2B5EF4-FFF2-40B4-BE49-F238E27FC236}">
                <a16:creationId xmlns:a16="http://schemas.microsoft.com/office/drawing/2014/main" id="{4FACA541-776F-E9CF-BB20-776D99A034E3}"/>
              </a:ext>
            </a:extLst>
          </p:cNvPr>
          <p:cNvSpPr/>
          <p:nvPr/>
        </p:nvSpPr>
        <p:spPr>
          <a:xfrm>
            <a:off x="3403600" y="2032000"/>
            <a:ext cx="2590800" cy="3175000"/>
          </a:xfrm>
          <a:prstGeom prst="roundRect">
            <a:avLst>
              <a:gd name="adj" fmla="val 6000"/>
            </a:avLst>
          </a:prstGeom>
          <a:solidFill>
            <a:srgbClr val="DBEAF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Ellips 9">
            <a:extLst>
              <a:ext uri="{FF2B5EF4-FFF2-40B4-BE49-F238E27FC236}">
                <a16:creationId xmlns:a16="http://schemas.microsoft.com/office/drawing/2014/main" id="{68046DBB-8DEE-1C8F-AF7C-4BBC28B886E6}"/>
              </a:ext>
            </a:extLst>
          </p:cNvPr>
          <p:cNvSpPr/>
          <p:nvPr/>
        </p:nvSpPr>
        <p:spPr>
          <a:xfrm>
            <a:off x="3606800" y="2235200"/>
            <a:ext cx="508000" cy="508000"/>
          </a:xfrm>
          <a:prstGeom prst="ellipse">
            <a:avLst/>
          </a:prstGeom>
          <a:solidFill>
            <a:srgbClr val="2563EB"/>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ruta 10">
            <a:extLst>
              <a:ext uri="{FF2B5EF4-FFF2-40B4-BE49-F238E27FC236}">
                <a16:creationId xmlns:a16="http://schemas.microsoft.com/office/drawing/2014/main" id="{B0FEC203-E242-5813-F290-271A34AD091A}"/>
              </a:ext>
            </a:extLst>
          </p:cNvPr>
          <p:cNvSpPr txBox="1"/>
          <p:nvPr/>
        </p:nvSpPr>
        <p:spPr>
          <a:xfrm>
            <a:off x="3606800" y="2324100"/>
            <a:ext cx="508000" cy="381000"/>
          </a:xfrm>
          <a:prstGeom prst="rect">
            <a:avLst/>
          </a:prstGeom>
          <a:noFill/>
        </p:spPr>
        <p:txBody>
          <a:bodyPr vert="horz" wrap="square" lIns="0" tIns="0" rIns="0" bIns="0" rtlCol="0">
            <a:noAutofit/>
          </a:bodyPr>
          <a:lstStyle/>
          <a:p>
            <a:pPr algn="ctr"/>
            <a:r>
              <a:rPr lang="sv-SE" b="1">
                <a:solidFill>
                  <a:srgbClr val="FFFFFF"/>
                </a:solidFill>
                <a:latin typeface="Segoe UI" panose="020B0502040204020203" pitchFamily="34" charset="0"/>
              </a:rPr>
              <a:t>2</a:t>
            </a:r>
          </a:p>
        </p:txBody>
      </p:sp>
      <p:sp>
        <p:nvSpPr>
          <p:cNvPr id="12" name="textruta 11">
            <a:extLst>
              <a:ext uri="{FF2B5EF4-FFF2-40B4-BE49-F238E27FC236}">
                <a16:creationId xmlns:a16="http://schemas.microsoft.com/office/drawing/2014/main" id="{0C205E1E-464F-BCC0-0D23-E3279B3E9CA1}"/>
              </a:ext>
            </a:extLst>
          </p:cNvPr>
          <p:cNvSpPr txBox="1"/>
          <p:nvPr/>
        </p:nvSpPr>
        <p:spPr>
          <a:xfrm>
            <a:off x="3606800" y="2921000"/>
            <a:ext cx="2184400" cy="369332"/>
          </a:xfrm>
          <a:prstGeom prst="rect">
            <a:avLst/>
          </a:prstGeom>
          <a:noFill/>
        </p:spPr>
        <p:txBody>
          <a:bodyPr vert="horz" wrap="square" lIns="0" tIns="0" rIns="0" bIns="0" rtlCol="0">
            <a:noAutofit/>
          </a:bodyPr>
          <a:lstStyle/>
          <a:p>
            <a:r>
              <a:rPr lang="sv-SE" sz="1600" b="1">
                <a:solidFill>
                  <a:srgbClr val="1A1A2E"/>
                </a:solidFill>
                <a:latin typeface="Segoe UI" panose="020B0502040204020203" pitchFamily="34" charset="0"/>
              </a:rPr>
              <a:t>B – Hur det fungerar</a:t>
            </a:r>
          </a:p>
        </p:txBody>
      </p:sp>
      <p:sp>
        <p:nvSpPr>
          <p:cNvPr id="13" name="textruta 12">
            <a:extLst>
              <a:ext uri="{FF2B5EF4-FFF2-40B4-BE49-F238E27FC236}">
                <a16:creationId xmlns:a16="http://schemas.microsoft.com/office/drawing/2014/main" id="{D9C14957-812B-D2DE-56A2-B3EB1A876208}"/>
              </a:ext>
            </a:extLst>
          </p:cNvPr>
          <p:cNvSpPr txBox="1"/>
          <p:nvPr/>
        </p:nvSpPr>
        <p:spPr>
          <a:xfrm>
            <a:off x="3606800" y="3556000"/>
            <a:ext cx="2184400" cy="369332"/>
          </a:xfrm>
          <a:prstGeom prst="rect">
            <a:avLst/>
          </a:prstGeom>
          <a:noFill/>
        </p:spPr>
        <p:txBody>
          <a:bodyPr vert="horz" wrap="square" lIns="0" tIns="0" rIns="0" bIns="0" rtlCol="0">
            <a:noAutofit/>
          </a:bodyPr>
          <a:lstStyle/>
          <a:p>
            <a:r>
              <a:rPr lang="sv-SE" sz="1200">
                <a:solidFill>
                  <a:srgbClr val="1A1A2E"/>
                </a:solidFill>
                <a:latin typeface="Segoe UI" panose="020B0502040204020203" pitchFamily="34" charset="0"/>
              </a:rPr>
              <a:t>Vilken typ av AI? Vad tränas det på? Bra och dåligt på – varför? Begrepp från kapitel 3 och 4.</a:t>
            </a:r>
          </a:p>
        </p:txBody>
      </p:sp>
      <p:sp>
        <p:nvSpPr>
          <p:cNvPr id="14" name="Rektangel: rundade hörn 13">
            <a:extLst>
              <a:ext uri="{FF2B5EF4-FFF2-40B4-BE49-F238E27FC236}">
                <a16:creationId xmlns:a16="http://schemas.microsoft.com/office/drawing/2014/main" id="{6AF26806-C7E1-9012-6A1A-7B4C8C1AA1B9}"/>
              </a:ext>
            </a:extLst>
          </p:cNvPr>
          <p:cNvSpPr/>
          <p:nvPr/>
        </p:nvSpPr>
        <p:spPr>
          <a:xfrm>
            <a:off x="6197600" y="2032000"/>
            <a:ext cx="2590800" cy="3175000"/>
          </a:xfrm>
          <a:prstGeom prst="roundRect">
            <a:avLst>
              <a:gd name="adj" fmla="val 6000"/>
            </a:avLst>
          </a:prstGeom>
          <a:solidFill>
            <a:srgbClr val="EDE9F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Ellips 14">
            <a:extLst>
              <a:ext uri="{FF2B5EF4-FFF2-40B4-BE49-F238E27FC236}">
                <a16:creationId xmlns:a16="http://schemas.microsoft.com/office/drawing/2014/main" id="{1637B925-F074-3545-E6CD-BD6D00E9338F}"/>
              </a:ext>
            </a:extLst>
          </p:cNvPr>
          <p:cNvSpPr/>
          <p:nvPr/>
        </p:nvSpPr>
        <p:spPr>
          <a:xfrm>
            <a:off x="6400800" y="2235200"/>
            <a:ext cx="508000" cy="508000"/>
          </a:xfrm>
          <a:prstGeom prst="ellipse">
            <a:avLst/>
          </a:prstGeom>
          <a:solidFill>
            <a:srgbClr val="7C3AED"/>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textruta 15">
            <a:extLst>
              <a:ext uri="{FF2B5EF4-FFF2-40B4-BE49-F238E27FC236}">
                <a16:creationId xmlns:a16="http://schemas.microsoft.com/office/drawing/2014/main" id="{72038161-8299-80F8-3A7D-0A80E3BF0CFF}"/>
              </a:ext>
            </a:extLst>
          </p:cNvPr>
          <p:cNvSpPr txBox="1"/>
          <p:nvPr/>
        </p:nvSpPr>
        <p:spPr>
          <a:xfrm>
            <a:off x="6400800" y="2324100"/>
            <a:ext cx="508000" cy="381000"/>
          </a:xfrm>
          <a:prstGeom prst="rect">
            <a:avLst/>
          </a:prstGeom>
          <a:noFill/>
        </p:spPr>
        <p:txBody>
          <a:bodyPr vert="horz" wrap="square" lIns="0" tIns="0" rIns="0" bIns="0" rtlCol="0">
            <a:noAutofit/>
          </a:bodyPr>
          <a:lstStyle/>
          <a:p>
            <a:pPr algn="ctr"/>
            <a:r>
              <a:rPr lang="sv-SE" b="1">
                <a:solidFill>
                  <a:srgbClr val="FFFFFF"/>
                </a:solidFill>
                <a:latin typeface="Segoe UI" panose="020B0502040204020203" pitchFamily="34" charset="0"/>
              </a:rPr>
              <a:t>3</a:t>
            </a:r>
          </a:p>
        </p:txBody>
      </p:sp>
      <p:sp>
        <p:nvSpPr>
          <p:cNvPr id="17" name="textruta 16">
            <a:extLst>
              <a:ext uri="{FF2B5EF4-FFF2-40B4-BE49-F238E27FC236}">
                <a16:creationId xmlns:a16="http://schemas.microsoft.com/office/drawing/2014/main" id="{3EA70F31-365B-0F69-78D4-437C826711C2}"/>
              </a:ext>
            </a:extLst>
          </p:cNvPr>
          <p:cNvSpPr txBox="1"/>
          <p:nvPr/>
        </p:nvSpPr>
        <p:spPr>
          <a:xfrm>
            <a:off x="6400800" y="2921000"/>
            <a:ext cx="2184400" cy="369332"/>
          </a:xfrm>
          <a:prstGeom prst="rect">
            <a:avLst/>
          </a:prstGeom>
          <a:noFill/>
        </p:spPr>
        <p:txBody>
          <a:bodyPr vert="horz" wrap="square" lIns="0" tIns="0" rIns="0" bIns="0" rtlCol="0">
            <a:noAutofit/>
          </a:bodyPr>
          <a:lstStyle/>
          <a:p>
            <a:r>
              <a:rPr lang="sv-SE" sz="1600" b="1">
                <a:solidFill>
                  <a:srgbClr val="1A1A2E"/>
                </a:solidFill>
                <a:latin typeface="Segoe UI" panose="020B0502040204020203" pitchFamily="34" charset="0"/>
              </a:rPr>
              <a:t>C – Risker, etik, lagar, miljö</a:t>
            </a:r>
          </a:p>
        </p:txBody>
      </p:sp>
      <p:sp>
        <p:nvSpPr>
          <p:cNvPr id="18" name="textruta 17">
            <a:extLst>
              <a:ext uri="{FF2B5EF4-FFF2-40B4-BE49-F238E27FC236}">
                <a16:creationId xmlns:a16="http://schemas.microsoft.com/office/drawing/2014/main" id="{88A62BC0-6193-6A8E-41DE-9ED920567609}"/>
              </a:ext>
            </a:extLst>
          </p:cNvPr>
          <p:cNvSpPr txBox="1"/>
          <p:nvPr/>
        </p:nvSpPr>
        <p:spPr>
          <a:xfrm>
            <a:off x="6400800" y="3556000"/>
            <a:ext cx="2184400" cy="369332"/>
          </a:xfrm>
          <a:prstGeom prst="rect">
            <a:avLst/>
          </a:prstGeom>
          <a:noFill/>
        </p:spPr>
        <p:txBody>
          <a:bodyPr vert="horz" wrap="square" lIns="0" tIns="0" rIns="0" bIns="0" rtlCol="0">
            <a:noAutofit/>
          </a:bodyPr>
          <a:lstStyle/>
          <a:p>
            <a:r>
              <a:rPr lang="sv-SE" sz="1200">
                <a:solidFill>
                  <a:srgbClr val="1A1A2E"/>
                </a:solidFill>
                <a:latin typeface="Segoe UI" panose="020B0502040204020203" pitchFamily="34" charset="0"/>
              </a:rPr>
              <a:t>Bias, integritet, transparens, plagiering. Hur hanteras användardata enligt GDPR? Riskklass enligt AI-förordningen? Åldersgräns? Miljöpåverkan?</a:t>
            </a:r>
          </a:p>
        </p:txBody>
      </p:sp>
      <p:sp>
        <p:nvSpPr>
          <p:cNvPr id="19" name="Rektangel: rundade hörn 18">
            <a:extLst>
              <a:ext uri="{FF2B5EF4-FFF2-40B4-BE49-F238E27FC236}">
                <a16:creationId xmlns:a16="http://schemas.microsoft.com/office/drawing/2014/main" id="{CA2541FE-C3EB-7A1B-5036-A28CB9156BD2}"/>
              </a:ext>
            </a:extLst>
          </p:cNvPr>
          <p:cNvSpPr/>
          <p:nvPr/>
        </p:nvSpPr>
        <p:spPr>
          <a:xfrm>
            <a:off x="8991600" y="2032000"/>
            <a:ext cx="2590800" cy="3175000"/>
          </a:xfrm>
          <a:prstGeom prst="roundRect">
            <a:avLst>
              <a:gd name="adj" fmla="val 6000"/>
            </a:avLst>
          </a:prstGeom>
          <a:solidFill>
            <a:srgbClr val="DBEAF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Ellips 19">
            <a:extLst>
              <a:ext uri="{FF2B5EF4-FFF2-40B4-BE49-F238E27FC236}">
                <a16:creationId xmlns:a16="http://schemas.microsoft.com/office/drawing/2014/main" id="{3ED6E280-9783-418C-CD24-EBBD4DE4C013}"/>
              </a:ext>
            </a:extLst>
          </p:cNvPr>
          <p:cNvSpPr/>
          <p:nvPr/>
        </p:nvSpPr>
        <p:spPr>
          <a:xfrm>
            <a:off x="9194800" y="2235200"/>
            <a:ext cx="508000" cy="508000"/>
          </a:xfrm>
          <a:prstGeom prst="ellipse">
            <a:avLst/>
          </a:prstGeom>
          <a:solidFill>
            <a:srgbClr val="2563EB"/>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extruta 20">
            <a:extLst>
              <a:ext uri="{FF2B5EF4-FFF2-40B4-BE49-F238E27FC236}">
                <a16:creationId xmlns:a16="http://schemas.microsoft.com/office/drawing/2014/main" id="{45358D31-D250-B573-D6D0-5F7E9E2CA945}"/>
              </a:ext>
            </a:extLst>
          </p:cNvPr>
          <p:cNvSpPr txBox="1"/>
          <p:nvPr/>
        </p:nvSpPr>
        <p:spPr>
          <a:xfrm>
            <a:off x="9194800" y="2324100"/>
            <a:ext cx="508000" cy="381000"/>
          </a:xfrm>
          <a:prstGeom prst="rect">
            <a:avLst/>
          </a:prstGeom>
          <a:noFill/>
        </p:spPr>
        <p:txBody>
          <a:bodyPr vert="horz" wrap="square" lIns="0" tIns="0" rIns="0" bIns="0" rtlCol="0">
            <a:noAutofit/>
          </a:bodyPr>
          <a:lstStyle/>
          <a:p>
            <a:pPr algn="ctr"/>
            <a:r>
              <a:rPr lang="sv-SE" b="1">
                <a:solidFill>
                  <a:srgbClr val="FFFFFF"/>
                </a:solidFill>
                <a:latin typeface="Segoe UI" panose="020B0502040204020203" pitchFamily="34" charset="0"/>
              </a:rPr>
              <a:t>4</a:t>
            </a:r>
          </a:p>
        </p:txBody>
      </p:sp>
      <p:sp>
        <p:nvSpPr>
          <p:cNvPr id="22" name="textruta 21">
            <a:extLst>
              <a:ext uri="{FF2B5EF4-FFF2-40B4-BE49-F238E27FC236}">
                <a16:creationId xmlns:a16="http://schemas.microsoft.com/office/drawing/2014/main" id="{5866C070-4578-1DDB-6CB1-7CBC6DC2F378}"/>
              </a:ext>
            </a:extLst>
          </p:cNvPr>
          <p:cNvSpPr txBox="1"/>
          <p:nvPr/>
        </p:nvSpPr>
        <p:spPr>
          <a:xfrm>
            <a:off x="9194800" y="2921000"/>
            <a:ext cx="2184400" cy="369332"/>
          </a:xfrm>
          <a:prstGeom prst="rect">
            <a:avLst/>
          </a:prstGeom>
          <a:noFill/>
        </p:spPr>
        <p:txBody>
          <a:bodyPr vert="horz" wrap="square" lIns="0" tIns="0" rIns="0" bIns="0" rtlCol="0">
            <a:noAutofit/>
          </a:bodyPr>
          <a:lstStyle/>
          <a:p>
            <a:r>
              <a:rPr lang="sv-SE" sz="1600" b="1">
                <a:solidFill>
                  <a:srgbClr val="1A1A2E"/>
                </a:solidFill>
                <a:latin typeface="Segoe UI" panose="020B0502040204020203" pitchFamily="34" charset="0"/>
              </a:rPr>
              <a:t>D – Samhällspåverkan</a:t>
            </a:r>
          </a:p>
        </p:txBody>
      </p:sp>
      <p:sp>
        <p:nvSpPr>
          <p:cNvPr id="23" name="textruta 22">
            <a:extLst>
              <a:ext uri="{FF2B5EF4-FFF2-40B4-BE49-F238E27FC236}">
                <a16:creationId xmlns:a16="http://schemas.microsoft.com/office/drawing/2014/main" id="{1329DA07-E62F-7FCF-8D53-BEC72FFD6A92}"/>
              </a:ext>
            </a:extLst>
          </p:cNvPr>
          <p:cNvSpPr txBox="1"/>
          <p:nvPr/>
        </p:nvSpPr>
        <p:spPr>
          <a:xfrm>
            <a:off x="9194800" y="3556000"/>
            <a:ext cx="2184400" cy="369332"/>
          </a:xfrm>
          <a:prstGeom prst="rect">
            <a:avLst/>
          </a:prstGeom>
          <a:noFill/>
        </p:spPr>
        <p:txBody>
          <a:bodyPr vert="horz" wrap="square" lIns="0" tIns="0" rIns="0" bIns="0" rtlCol="0">
            <a:noAutofit/>
          </a:bodyPr>
          <a:lstStyle/>
          <a:p>
            <a:r>
              <a:rPr lang="sv-SE" sz="1200">
                <a:solidFill>
                  <a:srgbClr val="1A1A2E"/>
                </a:solidFill>
                <a:latin typeface="Segoe UI" panose="020B0502040204020203" pitchFamily="34" charset="0"/>
              </a:rPr>
              <a:t>Vem gynnas och missgynnas? Arbetsmarknad, utbildning, demokrati? Ska verktyget regleras – och hur?</a:t>
            </a:r>
          </a:p>
        </p:txBody>
      </p:sp>
      <p:sp>
        <p:nvSpPr>
          <p:cNvPr id="24" name="textruta 23">
            <a:extLst>
              <a:ext uri="{FF2B5EF4-FFF2-40B4-BE49-F238E27FC236}">
                <a16:creationId xmlns:a16="http://schemas.microsoft.com/office/drawing/2014/main" id="{715FA4E3-97D5-9659-9A7A-94C5F7716B41}"/>
              </a:ext>
            </a:extLst>
          </p:cNvPr>
          <p:cNvSpPr txBox="1"/>
          <p:nvPr/>
        </p:nvSpPr>
        <p:spPr>
          <a:xfrm>
            <a:off x="609600" y="6477000"/>
            <a:ext cx="10972800" cy="369332"/>
          </a:xfrm>
          <a:prstGeom prst="rect">
            <a:avLst/>
          </a:prstGeom>
          <a:noFill/>
        </p:spPr>
        <p:txBody>
          <a:bodyPr vert="horz" wrap="square" lIns="0" tIns="0" rIns="0" bIns="0" rtlCol="0">
            <a:noAutofit/>
          </a:bodyPr>
          <a:lstStyle/>
          <a:p>
            <a:r>
              <a:rPr lang="it-IT" sz="900">
                <a:solidFill>
                  <a:srgbClr val="5A5A7A"/>
                </a:solidFill>
                <a:latin typeface="Segoe UI" panose="020B0502040204020203" pitchFamily="34" charset="0"/>
              </a:rPr>
              <a:t>AI-läromedel · Kapitel 5 · bionicreading.se/ai-laromedel · CC BY-SA 4.0</a:t>
            </a:r>
            <a:endParaRPr lang="sv-SE" sz="900">
              <a:solidFill>
                <a:srgbClr val="5A5A7A"/>
              </a:solidFill>
              <a:latin typeface="Segoe UI" panose="020B0502040204020203" pitchFamily="34" charset="0"/>
            </a:endParaRPr>
          </a:p>
        </p:txBody>
      </p:sp>
      <p:sp>
        <p:nvSpPr>
          <p:cNvPr id="25" name="textruta 24">
            <a:extLst>
              <a:ext uri="{FF2B5EF4-FFF2-40B4-BE49-F238E27FC236}">
                <a16:creationId xmlns:a16="http://schemas.microsoft.com/office/drawing/2014/main" id="{45887BF8-2508-A66F-F570-1D816EFB09D2}"/>
              </a:ext>
            </a:extLst>
          </p:cNvPr>
          <p:cNvSpPr txBox="1"/>
          <p:nvPr/>
        </p:nvSpPr>
        <p:spPr>
          <a:xfrm>
            <a:off x="10820400" y="6477000"/>
            <a:ext cx="762000" cy="369332"/>
          </a:xfrm>
          <a:prstGeom prst="rect">
            <a:avLst/>
          </a:prstGeom>
          <a:noFill/>
        </p:spPr>
        <p:txBody>
          <a:bodyPr vert="horz" wrap="square" lIns="0" tIns="0" rIns="0" bIns="0" rtlCol="0">
            <a:noAutofit/>
          </a:bodyPr>
          <a:lstStyle/>
          <a:p>
            <a:pPr algn="r"/>
            <a:r>
              <a:rPr lang="sv-SE" sz="900">
                <a:solidFill>
                  <a:srgbClr val="5A5A7A"/>
                </a:solidFill>
                <a:latin typeface="Segoe UI" panose="020B0502040204020203" pitchFamily="34" charset="0"/>
              </a:rPr>
              <a:t>11</a:t>
            </a:r>
          </a:p>
        </p:txBody>
      </p:sp>
    </p:spTree>
    <p:extLst>
      <p:ext uri="{BB962C8B-B14F-4D97-AF65-F5344CB8AC3E}">
        <p14:creationId xmlns:p14="http://schemas.microsoft.com/office/powerpoint/2010/main" val="35384483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A781E674-DB0B-A938-41F9-4AE5CFB4C3FF}"/>
              </a:ext>
            </a:extLst>
          </p:cNvPr>
          <p:cNvSpPr txBox="1"/>
          <p:nvPr/>
        </p:nvSpPr>
        <p:spPr>
          <a:xfrm>
            <a:off x="609600" y="457200"/>
            <a:ext cx="10972800" cy="369332"/>
          </a:xfrm>
          <a:prstGeom prst="rect">
            <a:avLst/>
          </a:prstGeom>
          <a:noFill/>
        </p:spPr>
        <p:txBody>
          <a:bodyPr vert="horz" wrap="square" lIns="0" tIns="0" rIns="0" bIns="0" rtlCol="0">
            <a:noAutofit/>
          </a:bodyPr>
          <a:lstStyle/>
          <a:p>
            <a:r>
              <a:rPr lang="sv-SE" sz="3000" b="1">
                <a:solidFill>
                  <a:srgbClr val="1A1A2E"/>
                </a:solidFill>
                <a:latin typeface="Segoe UI" panose="020B0502040204020203" pitchFamily="34" charset="0"/>
              </a:rPr>
              <a:t>Så visar du kvalitet – i alla fyra projekt</a:t>
            </a:r>
          </a:p>
        </p:txBody>
      </p:sp>
      <p:sp>
        <p:nvSpPr>
          <p:cNvPr id="3" name="textruta 2">
            <a:extLst>
              <a:ext uri="{FF2B5EF4-FFF2-40B4-BE49-F238E27FC236}">
                <a16:creationId xmlns:a16="http://schemas.microsoft.com/office/drawing/2014/main" id="{A81C0E97-8A76-1FD3-A97F-6F4EAEF717E4}"/>
              </a:ext>
            </a:extLst>
          </p:cNvPr>
          <p:cNvSpPr txBox="1"/>
          <p:nvPr/>
        </p:nvSpPr>
        <p:spPr>
          <a:xfrm>
            <a:off x="609600" y="1397000"/>
            <a:ext cx="6858000" cy="369332"/>
          </a:xfrm>
          <a:prstGeom prst="rect">
            <a:avLst/>
          </a:prstGeom>
          <a:noFill/>
        </p:spPr>
        <p:txBody>
          <a:bodyPr vert="horz" wrap="square" lIns="0" tIns="0" rIns="0" bIns="0" rtlCol="0">
            <a:noAutofit/>
          </a:bodyPr>
          <a:lstStyle/>
          <a:p>
            <a:pPr marL="228600" indent="-228600">
              <a:lnSpc>
                <a:spcPct val="110000"/>
              </a:lnSpc>
              <a:spcAft>
                <a:spcPts val="800"/>
              </a:spcAft>
              <a:buClr>
                <a:srgbClr val="7C3AED"/>
              </a:buClr>
              <a:buFont typeface="+mj-lt"/>
              <a:buChar char="•"/>
            </a:pPr>
            <a:r>
              <a:rPr lang="sv-SE" b="1">
                <a:solidFill>
                  <a:srgbClr val="1A1A2E"/>
                </a:solidFill>
                <a:latin typeface="Segoe UI" panose="020B0502040204020203" pitchFamily="34" charset="0"/>
              </a:rPr>
              <a:t>Tydlig frågeställning</a:t>
            </a:r>
            <a:r>
              <a:rPr lang="sv-SE">
                <a:solidFill>
                  <a:srgbClr val="1A1A2E"/>
                </a:solidFill>
                <a:latin typeface="Segoe UI" panose="020B0502040204020203" pitchFamily="34" charset="0"/>
              </a:rPr>
              <a:t> som du håller dig till hela vägen</a:t>
            </a:r>
          </a:p>
          <a:p>
            <a:pPr marL="228600" indent="-228600">
              <a:lnSpc>
                <a:spcPct val="110000"/>
              </a:lnSpc>
              <a:spcAft>
                <a:spcPts val="800"/>
              </a:spcAft>
              <a:buClr>
                <a:srgbClr val="7C3AED"/>
              </a:buClr>
              <a:buFont typeface="+mj-lt"/>
              <a:buChar char="•"/>
            </a:pPr>
            <a:r>
              <a:rPr lang="sv-SE" b="1">
                <a:solidFill>
                  <a:srgbClr val="1A1A2E"/>
                </a:solidFill>
                <a:latin typeface="Segoe UI" panose="020B0502040204020203" pitchFamily="34" charset="0"/>
              </a:rPr>
              <a:t>Källor</a:t>
            </a:r>
            <a:r>
              <a:rPr lang="sv-SE">
                <a:solidFill>
                  <a:srgbClr val="1A1A2E"/>
                </a:solidFill>
                <a:latin typeface="Segoe UI" panose="020B0502040204020203" pitchFamily="34" charset="0"/>
              </a:rPr>
              <a:t> flera typer, kritiskt granskade, angivna</a:t>
            </a:r>
          </a:p>
          <a:p>
            <a:pPr marL="228600" indent="-228600">
              <a:lnSpc>
                <a:spcPct val="110000"/>
              </a:lnSpc>
              <a:spcAft>
                <a:spcPts val="800"/>
              </a:spcAft>
              <a:buClr>
                <a:srgbClr val="7C3AED"/>
              </a:buClr>
              <a:buFont typeface="+mj-lt"/>
              <a:buChar char="•"/>
            </a:pPr>
            <a:r>
              <a:rPr lang="sv-SE" b="1">
                <a:solidFill>
                  <a:srgbClr val="1A1A2E"/>
                </a:solidFill>
                <a:latin typeface="Segoe UI" panose="020B0502040204020203" pitchFamily="34" charset="0"/>
              </a:rPr>
              <a:t>Kursens begrepp</a:t>
            </a:r>
            <a:r>
              <a:rPr lang="sv-SE">
                <a:solidFill>
                  <a:srgbClr val="1A1A2E"/>
                </a:solidFill>
                <a:latin typeface="Segoe UI" panose="020B0502040204020203" pitchFamily="34" charset="0"/>
              </a:rPr>
              <a:t> används korrekt och kopplas till ditt material</a:t>
            </a:r>
          </a:p>
          <a:p>
            <a:pPr marL="228600" indent="-228600">
              <a:lnSpc>
                <a:spcPct val="110000"/>
              </a:lnSpc>
              <a:spcAft>
                <a:spcPts val="800"/>
              </a:spcAft>
              <a:buClr>
                <a:srgbClr val="7C3AED"/>
              </a:buClr>
              <a:buFont typeface="+mj-lt"/>
              <a:buChar char="•"/>
            </a:pPr>
            <a:r>
              <a:rPr lang="sv-SE" b="1">
                <a:solidFill>
                  <a:srgbClr val="1A1A2E"/>
                </a:solidFill>
                <a:latin typeface="Segoe UI" panose="020B0502040204020203" pitchFamily="34" charset="0"/>
              </a:rPr>
              <a:t>Både och</a:t>
            </a:r>
            <a:r>
              <a:rPr lang="sv-SE">
                <a:solidFill>
                  <a:srgbClr val="1A1A2E"/>
                </a:solidFill>
                <a:latin typeface="Segoe UI" panose="020B0502040204020203" pitchFamily="34" charset="0"/>
              </a:rPr>
              <a:t> möjligheter och risker, styrkor och svagheter – aldrig bara det ena</a:t>
            </a:r>
          </a:p>
          <a:p>
            <a:pPr marL="228600" indent="-228600">
              <a:lnSpc>
                <a:spcPct val="110000"/>
              </a:lnSpc>
              <a:spcAft>
                <a:spcPts val="800"/>
              </a:spcAft>
              <a:buClr>
                <a:srgbClr val="7C3AED"/>
              </a:buClr>
              <a:buFont typeface="+mj-lt"/>
              <a:buChar char="•"/>
            </a:pPr>
            <a:r>
              <a:rPr lang="sv-SE" b="1">
                <a:solidFill>
                  <a:srgbClr val="1A1A2E"/>
                </a:solidFill>
                <a:latin typeface="Segoe UI" panose="020B0502040204020203" pitchFamily="34" charset="0"/>
              </a:rPr>
              <a:t>Egen ståndpunkt</a:t>
            </a:r>
            <a:r>
              <a:rPr lang="sv-SE">
                <a:solidFill>
                  <a:srgbClr val="1A1A2E"/>
                </a:solidFill>
                <a:latin typeface="Segoe UI" panose="020B0502040204020203" pitchFamily="34" charset="0"/>
              </a:rPr>
              <a:t> med motivering</a:t>
            </a:r>
          </a:p>
          <a:p>
            <a:pPr marL="228600" indent="-228600">
              <a:lnSpc>
                <a:spcPct val="110000"/>
              </a:lnSpc>
              <a:spcAft>
                <a:spcPts val="800"/>
              </a:spcAft>
              <a:buClr>
                <a:srgbClr val="7C3AED"/>
              </a:buClr>
              <a:buFont typeface="+mj-lt"/>
              <a:buChar char="•"/>
            </a:pPr>
            <a:r>
              <a:rPr lang="sv-SE" b="1">
                <a:solidFill>
                  <a:srgbClr val="1A1A2E"/>
                </a:solidFill>
                <a:latin typeface="Segoe UI" panose="020B0502040204020203" pitchFamily="34" charset="0"/>
              </a:rPr>
              <a:t>Konkreta exempel</a:t>
            </a:r>
            <a:r>
              <a:rPr lang="sv-SE">
                <a:solidFill>
                  <a:srgbClr val="1A1A2E"/>
                </a:solidFill>
                <a:latin typeface="Segoe UI" panose="020B0502040204020203" pitchFamily="34" charset="0"/>
              </a:rPr>
              <a:t> ur verket, ur din kod, ur dina tester – inte allmänna intryck</a:t>
            </a:r>
          </a:p>
        </p:txBody>
      </p:sp>
      <p:sp>
        <p:nvSpPr>
          <p:cNvPr id="4" name="Ellips 3">
            <a:extLst>
              <a:ext uri="{FF2B5EF4-FFF2-40B4-BE49-F238E27FC236}">
                <a16:creationId xmlns:a16="http://schemas.microsoft.com/office/drawing/2014/main" id="{4E422236-15D2-B187-B483-404207E81751}"/>
              </a:ext>
            </a:extLst>
          </p:cNvPr>
          <p:cNvSpPr/>
          <p:nvPr/>
        </p:nvSpPr>
        <p:spPr>
          <a:xfrm>
            <a:off x="8585200" y="1905000"/>
            <a:ext cx="2540000" cy="2540000"/>
          </a:xfrm>
          <a:prstGeom prst="ellipse">
            <a:avLst/>
          </a:prstGeom>
          <a:solidFill>
            <a:srgbClr val="EDE9F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textruta 4">
            <a:extLst>
              <a:ext uri="{FF2B5EF4-FFF2-40B4-BE49-F238E27FC236}">
                <a16:creationId xmlns:a16="http://schemas.microsoft.com/office/drawing/2014/main" id="{D1EA9812-925C-791E-861A-36A0F4CC1437}"/>
              </a:ext>
            </a:extLst>
          </p:cNvPr>
          <p:cNvSpPr txBox="1"/>
          <p:nvPr/>
        </p:nvSpPr>
        <p:spPr>
          <a:xfrm>
            <a:off x="8585200" y="2476500"/>
            <a:ext cx="2540000" cy="369332"/>
          </a:xfrm>
          <a:prstGeom prst="rect">
            <a:avLst/>
          </a:prstGeom>
          <a:noFill/>
        </p:spPr>
        <p:txBody>
          <a:bodyPr vert="horz" wrap="square" lIns="0" tIns="0" rIns="0" bIns="0" rtlCol="0">
            <a:noAutofit/>
          </a:bodyPr>
          <a:lstStyle/>
          <a:p>
            <a:pPr algn="ctr"/>
            <a:r>
              <a:rPr lang="sv-SE" sz="8000">
                <a:solidFill>
                  <a:srgbClr val="1A1A2E"/>
                </a:solidFill>
                <a:latin typeface="Segoe UI Emoji" panose="020B0502040204020203" pitchFamily="34" charset="0"/>
              </a:rPr>
              <a:t>⭐</a:t>
            </a:r>
          </a:p>
        </p:txBody>
      </p:sp>
      <p:sp>
        <p:nvSpPr>
          <p:cNvPr id="6" name="textruta 5">
            <a:extLst>
              <a:ext uri="{FF2B5EF4-FFF2-40B4-BE49-F238E27FC236}">
                <a16:creationId xmlns:a16="http://schemas.microsoft.com/office/drawing/2014/main" id="{AE650ACC-43C5-6E2D-1F3A-BDF9B1B9E8EB}"/>
              </a:ext>
            </a:extLst>
          </p:cNvPr>
          <p:cNvSpPr txBox="1"/>
          <p:nvPr/>
        </p:nvSpPr>
        <p:spPr>
          <a:xfrm>
            <a:off x="609600" y="6477000"/>
            <a:ext cx="10972800" cy="369332"/>
          </a:xfrm>
          <a:prstGeom prst="rect">
            <a:avLst/>
          </a:prstGeom>
          <a:noFill/>
        </p:spPr>
        <p:txBody>
          <a:bodyPr vert="horz" wrap="square" lIns="0" tIns="0" rIns="0" bIns="0" rtlCol="0">
            <a:noAutofit/>
          </a:bodyPr>
          <a:lstStyle/>
          <a:p>
            <a:r>
              <a:rPr lang="it-IT" sz="900">
                <a:solidFill>
                  <a:srgbClr val="5A5A7A"/>
                </a:solidFill>
                <a:latin typeface="Segoe UI" panose="020B0502040204020203" pitchFamily="34" charset="0"/>
              </a:rPr>
              <a:t>AI-läromedel · Kapitel 5 · bionicreading.se/ai-laromedel · CC BY-SA 4.0</a:t>
            </a:r>
            <a:endParaRPr lang="sv-SE" sz="900">
              <a:solidFill>
                <a:srgbClr val="5A5A7A"/>
              </a:solidFill>
              <a:latin typeface="Segoe UI" panose="020B0502040204020203" pitchFamily="34" charset="0"/>
            </a:endParaRPr>
          </a:p>
        </p:txBody>
      </p:sp>
      <p:sp>
        <p:nvSpPr>
          <p:cNvPr id="7" name="textruta 6">
            <a:extLst>
              <a:ext uri="{FF2B5EF4-FFF2-40B4-BE49-F238E27FC236}">
                <a16:creationId xmlns:a16="http://schemas.microsoft.com/office/drawing/2014/main" id="{894AA170-328C-F8C0-7A68-0D138515F16D}"/>
              </a:ext>
            </a:extLst>
          </p:cNvPr>
          <p:cNvSpPr txBox="1"/>
          <p:nvPr/>
        </p:nvSpPr>
        <p:spPr>
          <a:xfrm>
            <a:off x="10820400" y="6477000"/>
            <a:ext cx="762000" cy="369332"/>
          </a:xfrm>
          <a:prstGeom prst="rect">
            <a:avLst/>
          </a:prstGeom>
          <a:noFill/>
        </p:spPr>
        <p:txBody>
          <a:bodyPr vert="horz" wrap="square" lIns="0" tIns="0" rIns="0" bIns="0" rtlCol="0">
            <a:noAutofit/>
          </a:bodyPr>
          <a:lstStyle/>
          <a:p>
            <a:pPr algn="r"/>
            <a:r>
              <a:rPr lang="sv-SE" sz="900">
                <a:solidFill>
                  <a:srgbClr val="5A5A7A"/>
                </a:solidFill>
                <a:latin typeface="Segoe UI" panose="020B0502040204020203" pitchFamily="34" charset="0"/>
              </a:rPr>
              <a:t>12</a:t>
            </a:r>
          </a:p>
        </p:txBody>
      </p:sp>
    </p:spTree>
    <p:extLst>
      <p:ext uri="{BB962C8B-B14F-4D97-AF65-F5344CB8AC3E}">
        <p14:creationId xmlns:p14="http://schemas.microsoft.com/office/powerpoint/2010/main" val="22096460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BDC4B6A7-EC7C-2CBD-2DA1-8EA337482742}"/>
              </a:ext>
            </a:extLst>
          </p:cNvPr>
          <p:cNvSpPr txBox="1"/>
          <p:nvPr/>
        </p:nvSpPr>
        <p:spPr>
          <a:xfrm>
            <a:off x="609600" y="457200"/>
            <a:ext cx="10972800" cy="369332"/>
          </a:xfrm>
          <a:prstGeom prst="rect">
            <a:avLst/>
          </a:prstGeom>
          <a:noFill/>
        </p:spPr>
        <p:txBody>
          <a:bodyPr vert="horz" wrap="square" lIns="0" tIns="0" rIns="0" bIns="0" rtlCol="0">
            <a:noAutofit/>
          </a:bodyPr>
          <a:lstStyle/>
          <a:p>
            <a:r>
              <a:rPr lang="sv-SE" sz="3000" b="1">
                <a:solidFill>
                  <a:srgbClr val="1A1A2E"/>
                </a:solidFill>
                <a:latin typeface="Segoe UI" panose="020B0502040204020203" pitchFamily="34" charset="0"/>
              </a:rPr>
              <a:t>Vad bedöms? Betygskriterierna för nivå 1</a:t>
            </a:r>
          </a:p>
        </p:txBody>
      </p:sp>
      <p:graphicFrame>
        <p:nvGraphicFramePr>
          <p:cNvPr id="3" name="Tabell 2">
            <a:extLst>
              <a:ext uri="{FF2B5EF4-FFF2-40B4-BE49-F238E27FC236}">
                <a16:creationId xmlns:a16="http://schemas.microsoft.com/office/drawing/2014/main" id="{EC8F92B1-4319-D503-164C-92C01F8AF521}"/>
              </a:ext>
            </a:extLst>
          </p:cNvPr>
          <p:cNvGraphicFramePr>
            <a:graphicFrameLocks noGrp="1"/>
          </p:cNvGraphicFramePr>
          <p:nvPr>
            <p:extLst>
              <p:ext uri="{D42A27DB-BD31-4B8C-83A1-F6EECF244321}">
                <p14:modId xmlns:p14="http://schemas.microsoft.com/office/powerpoint/2010/main" val="2360944969"/>
              </p:ext>
            </p:extLst>
          </p:nvPr>
        </p:nvGraphicFramePr>
        <p:xfrm>
          <a:off x="609600" y="1397000"/>
          <a:ext cx="10972800" cy="762000"/>
        </p:xfrm>
        <a:graphic>
          <a:graphicData uri="http://schemas.openxmlformats.org/drawingml/2006/table">
            <a:tbl>
              <a:tblPr firstRow="1" bandRow="1">
                <a:tableStyleId>{5C22544A-7EE6-4342-B048-85BDC9FD1C3A}</a:tableStyleId>
              </a:tblPr>
              <a:tblGrid>
                <a:gridCol w="3810000">
                  <a:extLst>
                    <a:ext uri="{9D8B030D-6E8A-4147-A177-3AD203B41FA5}">
                      <a16:colId xmlns:a16="http://schemas.microsoft.com/office/drawing/2014/main" val="2673206486"/>
                    </a:ext>
                  </a:extLst>
                </a:gridCol>
                <a:gridCol w="2286000">
                  <a:extLst>
                    <a:ext uri="{9D8B030D-6E8A-4147-A177-3AD203B41FA5}">
                      <a16:colId xmlns:a16="http://schemas.microsoft.com/office/drawing/2014/main" val="2726402369"/>
                    </a:ext>
                  </a:extLst>
                </a:gridCol>
                <a:gridCol w="2286000">
                  <a:extLst>
                    <a:ext uri="{9D8B030D-6E8A-4147-A177-3AD203B41FA5}">
                      <a16:colId xmlns:a16="http://schemas.microsoft.com/office/drawing/2014/main" val="4013642759"/>
                    </a:ext>
                  </a:extLst>
                </a:gridCol>
                <a:gridCol w="2590800">
                  <a:extLst>
                    <a:ext uri="{9D8B030D-6E8A-4147-A177-3AD203B41FA5}">
                      <a16:colId xmlns:a16="http://schemas.microsoft.com/office/drawing/2014/main" val="947664658"/>
                    </a:ext>
                  </a:extLst>
                </a:gridCol>
              </a:tblGrid>
              <a:tr h="127000">
                <a:tc>
                  <a:txBody>
                    <a:bodyPr/>
                    <a:lstStyle/>
                    <a:p>
                      <a:r>
                        <a:rPr lang="sv-SE" sz="1300" b="1">
                          <a:solidFill>
                            <a:srgbClr val="FFFFFF"/>
                          </a:solidFill>
                          <a:latin typeface="Segoe UI" panose="020B0502040204020203" pitchFamily="34" charset="0"/>
                        </a:rPr>
                        <a:t>Förmåga</a:t>
                      </a:r>
                    </a:p>
                  </a:txBody>
                  <a:tcPr>
                    <a:solidFill>
                      <a:srgbClr val="1A1A2E"/>
                    </a:solidFill>
                  </a:tcPr>
                </a:tc>
                <a:tc>
                  <a:txBody>
                    <a:bodyPr/>
                    <a:lstStyle/>
                    <a:p>
                      <a:r>
                        <a:rPr lang="sv-SE" sz="1300" b="1">
                          <a:solidFill>
                            <a:srgbClr val="FFFFFF"/>
                          </a:solidFill>
                          <a:latin typeface="Segoe UI" panose="020B0502040204020203" pitchFamily="34" charset="0"/>
                        </a:rPr>
                        <a:t>E</a:t>
                      </a:r>
                    </a:p>
                  </a:txBody>
                  <a:tcPr>
                    <a:solidFill>
                      <a:srgbClr val="1A1A2E"/>
                    </a:solidFill>
                  </a:tcPr>
                </a:tc>
                <a:tc>
                  <a:txBody>
                    <a:bodyPr/>
                    <a:lstStyle/>
                    <a:p>
                      <a:r>
                        <a:rPr lang="sv-SE" sz="1300" b="1">
                          <a:solidFill>
                            <a:srgbClr val="FFFFFF"/>
                          </a:solidFill>
                          <a:latin typeface="Segoe UI" panose="020B0502040204020203" pitchFamily="34" charset="0"/>
                        </a:rPr>
                        <a:t>C</a:t>
                      </a:r>
                    </a:p>
                  </a:txBody>
                  <a:tcPr>
                    <a:solidFill>
                      <a:srgbClr val="1A1A2E"/>
                    </a:solidFill>
                  </a:tcPr>
                </a:tc>
                <a:tc>
                  <a:txBody>
                    <a:bodyPr/>
                    <a:lstStyle/>
                    <a:p>
                      <a:r>
                        <a:rPr lang="sv-SE" sz="1300" b="1">
                          <a:solidFill>
                            <a:srgbClr val="FFFFFF"/>
                          </a:solidFill>
                          <a:latin typeface="Segoe UI" panose="020B0502040204020203" pitchFamily="34" charset="0"/>
                        </a:rPr>
                        <a:t>A</a:t>
                      </a:r>
                    </a:p>
                  </a:txBody>
                  <a:tcPr>
                    <a:solidFill>
                      <a:srgbClr val="1A1A2E"/>
                    </a:solidFill>
                  </a:tcPr>
                </a:tc>
                <a:extLst>
                  <a:ext uri="{0D108BD9-81ED-4DB2-BD59-A6C34878D82A}">
                    <a16:rowId xmlns:a16="http://schemas.microsoft.com/office/drawing/2014/main" val="2644996821"/>
                  </a:ext>
                </a:extLst>
              </a:tr>
              <a:tr h="127000">
                <a:tc>
                  <a:txBody>
                    <a:bodyPr/>
                    <a:lstStyle/>
                    <a:p>
                      <a:r>
                        <a:rPr lang="sv-SE" sz="1200" b="1">
                          <a:solidFill>
                            <a:srgbClr val="1A1A2E"/>
                          </a:solidFill>
                          <a:latin typeface="Segoe UI" panose="020B0502040204020203" pitchFamily="34" charset="0"/>
                        </a:rPr>
                        <a:t>Kunskaper om AI, tillämpningar, tekniker</a:t>
                      </a:r>
                    </a:p>
                  </a:txBody>
                  <a:tcPr>
                    <a:solidFill>
                      <a:srgbClr val="FFFFFF"/>
                    </a:solidFill>
                  </a:tcPr>
                </a:tc>
                <a:tc>
                  <a:txBody>
                    <a:bodyPr/>
                    <a:lstStyle/>
                    <a:p>
                      <a:r>
                        <a:rPr lang="sv-SE" sz="1200">
                          <a:solidFill>
                            <a:srgbClr val="1A1A2E"/>
                          </a:solidFill>
                          <a:latin typeface="Segoe UI" panose="020B0502040204020203" pitchFamily="34" charset="0"/>
                        </a:rPr>
                        <a:t>Godtagbara kunskaper</a:t>
                      </a:r>
                    </a:p>
                  </a:txBody>
                  <a:tcPr>
                    <a:solidFill>
                      <a:srgbClr val="FFFFFF"/>
                    </a:solidFill>
                  </a:tcPr>
                </a:tc>
                <a:tc>
                  <a:txBody>
                    <a:bodyPr/>
                    <a:lstStyle/>
                    <a:p>
                      <a:r>
                        <a:rPr lang="sv-SE" sz="1200">
                          <a:solidFill>
                            <a:srgbClr val="1A1A2E"/>
                          </a:solidFill>
                          <a:latin typeface="Segoe UI" panose="020B0502040204020203" pitchFamily="34" charset="0"/>
                        </a:rPr>
                        <a:t>Goda kunskaper</a:t>
                      </a:r>
                    </a:p>
                  </a:txBody>
                  <a:tcPr>
                    <a:solidFill>
                      <a:srgbClr val="FFFFFF"/>
                    </a:solidFill>
                  </a:tcPr>
                </a:tc>
                <a:tc>
                  <a:txBody>
                    <a:bodyPr/>
                    <a:lstStyle/>
                    <a:p>
                      <a:r>
                        <a:rPr lang="sv-SE" sz="1200">
                          <a:solidFill>
                            <a:srgbClr val="1A1A2E"/>
                          </a:solidFill>
                          <a:latin typeface="Segoe UI" panose="020B0502040204020203" pitchFamily="34" charset="0"/>
                        </a:rPr>
                        <a:t>Mycket goda kunskaper</a:t>
                      </a:r>
                    </a:p>
                  </a:txBody>
                  <a:tcPr>
                    <a:solidFill>
                      <a:srgbClr val="FFFFFF"/>
                    </a:solidFill>
                  </a:tcPr>
                </a:tc>
                <a:extLst>
                  <a:ext uri="{0D108BD9-81ED-4DB2-BD59-A6C34878D82A}">
                    <a16:rowId xmlns:a16="http://schemas.microsoft.com/office/drawing/2014/main" val="3852741967"/>
                  </a:ext>
                </a:extLst>
              </a:tr>
              <a:tr h="127000">
                <a:tc>
                  <a:txBody>
                    <a:bodyPr/>
                    <a:lstStyle/>
                    <a:p>
                      <a:r>
                        <a:rPr lang="sv-SE" sz="1200" b="1">
                          <a:solidFill>
                            <a:srgbClr val="1A1A2E"/>
                          </a:solidFill>
                          <a:latin typeface="Segoe UI" panose="020B0502040204020203" pitchFamily="34" charset="0"/>
                        </a:rPr>
                        <a:t>Använda AI för att lösa enkla problem</a:t>
                      </a:r>
                    </a:p>
                  </a:txBody>
                  <a:tcPr>
                    <a:solidFill>
                      <a:srgbClr val="F3F2FA"/>
                    </a:solidFill>
                  </a:tcPr>
                </a:tc>
                <a:tc>
                  <a:txBody>
                    <a:bodyPr/>
                    <a:lstStyle/>
                    <a:p>
                      <a:r>
                        <a:rPr lang="sv-SE" sz="1200">
                          <a:solidFill>
                            <a:srgbClr val="1A1A2E"/>
                          </a:solidFill>
                          <a:latin typeface="Segoe UI" panose="020B0502040204020203" pitchFamily="34" charset="0"/>
                        </a:rPr>
                        <a:t>Med viss säkerhet</a:t>
                      </a:r>
                    </a:p>
                  </a:txBody>
                  <a:tcPr>
                    <a:solidFill>
                      <a:srgbClr val="F3F2FA"/>
                    </a:solidFill>
                  </a:tcPr>
                </a:tc>
                <a:tc>
                  <a:txBody>
                    <a:bodyPr/>
                    <a:lstStyle/>
                    <a:p>
                      <a:r>
                        <a:rPr lang="sv-SE" sz="1200">
                          <a:solidFill>
                            <a:srgbClr val="1A1A2E"/>
                          </a:solidFill>
                          <a:latin typeface="Segoe UI" panose="020B0502040204020203" pitchFamily="34" charset="0"/>
                        </a:rPr>
                        <a:t>Med säkerhet</a:t>
                      </a:r>
                    </a:p>
                  </a:txBody>
                  <a:tcPr>
                    <a:solidFill>
                      <a:srgbClr val="F3F2FA"/>
                    </a:solidFill>
                  </a:tcPr>
                </a:tc>
                <a:tc>
                  <a:txBody>
                    <a:bodyPr/>
                    <a:lstStyle/>
                    <a:p>
                      <a:r>
                        <a:rPr lang="sv-SE" sz="1200">
                          <a:solidFill>
                            <a:srgbClr val="1A1A2E"/>
                          </a:solidFill>
                          <a:latin typeface="Segoe UI" panose="020B0502040204020203" pitchFamily="34" charset="0"/>
                        </a:rPr>
                        <a:t>Med god säkerhet</a:t>
                      </a:r>
                    </a:p>
                  </a:txBody>
                  <a:tcPr>
                    <a:solidFill>
                      <a:srgbClr val="F3F2FA"/>
                    </a:solidFill>
                  </a:tcPr>
                </a:tc>
                <a:extLst>
                  <a:ext uri="{0D108BD9-81ED-4DB2-BD59-A6C34878D82A}">
                    <a16:rowId xmlns:a16="http://schemas.microsoft.com/office/drawing/2014/main" val="504815192"/>
                  </a:ext>
                </a:extLst>
              </a:tr>
              <a:tr h="127000">
                <a:tc>
                  <a:txBody>
                    <a:bodyPr/>
                    <a:lstStyle/>
                    <a:p>
                      <a:r>
                        <a:rPr lang="sv-SE" sz="1200" b="1">
                          <a:solidFill>
                            <a:srgbClr val="1A1A2E"/>
                          </a:solidFill>
                          <a:latin typeface="Segoe UI" panose="020B0502040204020203" pitchFamily="34" charset="0"/>
                        </a:rPr>
                        <a:t>Jämföra mänsklig och artificiell intelligens</a:t>
                      </a:r>
                    </a:p>
                  </a:txBody>
                  <a:tcPr>
                    <a:solidFill>
                      <a:srgbClr val="FFFFFF"/>
                    </a:solidFill>
                  </a:tcPr>
                </a:tc>
                <a:tc>
                  <a:txBody>
                    <a:bodyPr/>
                    <a:lstStyle/>
                    <a:p>
                      <a:r>
                        <a:rPr lang="sv-SE" sz="1200">
                          <a:solidFill>
                            <a:srgbClr val="1A1A2E"/>
                          </a:solidFill>
                          <a:latin typeface="Segoe UI" panose="020B0502040204020203" pitchFamily="34" charset="0"/>
                        </a:rPr>
                        <a:t>Enkla jämförelser</a:t>
                      </a:r>
                    </a:p>
                  </a:txBody>
                  <a:tcPr>
                    <a:solidFill>
                      <a:srgbClr val="FFFFFF"/>
                    </a:solidFill>
                  </a:tcPr>
                </a:tc>
                <a:tc>
                  <a:txBody>
                    <a:bodyPr/>
                    <a:lstStyle/>
                    <a:p>
                      <a:r>
                        <a:rPr lang="sv-SE" sz="1200">
                          <a:solidFill>
                            <a:srgbClr val="1A1A2E"/>
                          </a:solidFill>
                          <a:latin typeface="Segoe UI" panose="020B0502040204020203" pitchFamily="34" charset="0"/>
                        </a:rPr>
                        <a:t>Välgrundade jämförelser</a:t>
                      </a:r>
                    </a:p>
                  </a:txBody>
                  <a:tcPr>
                    <a:solidFill>
                      <a:srgbClr val="FFFFFF"/>
                    </a:solidFill>
                  </a:tcPr>
                </a:tc>
                <a:tc>
                  <a:txBody>
                    <a:bodyPr/>
                    <a:lstStyle/>
                    <a:p>
                      <a:r>
                        <a:rPr lang="sv-SE" sz="1200">
                          <a:solidFill>
                            <a:srgbClr val="1A1A2E"/>
                          </a:solidFill>
                          <a:latin typeface="Segoe UI" panose="020B0502040204020203" pitchFamily="34" charset="0"/>
                        </a:rPr>
                        <a:t>Välgrundade och nyanserade jämförelser</a:t>
                      </a:r>
                    </a:p>
                  </a:txBody>
                  <a:tcPr>
                    <a:solidFill>
                      <a:srgbClr val="FFFFFF"/>
                    </a:solidFill>
                  </a:tcPr>
                </a:tc>
                <a:extLst>
                  <a:ext uri="{0D108BD9-81ED-4DB2-BD59-A6C34878D82A}">
                    <a16:rowId xmlns:a16="http://schemas.microsoft.com/office/drawing/2014/main" val="627018037"/>
                  </a:ext>
                </a:extLst>
              </a:tr>
              <a:tr h="127000">
                <a:tc>
                  <a:txBody>
                    <a:bodyPr/>
                    <a:lstStyle/>
                    <a:p>
                      <a:r>
                        <a:rPr lang="sv-SE" sz="1200" b="1">
                          <a:solidFill>
                            <a:srgbClr val="1A1A2E"/>
                          </a:solidFill>
                          <a:latin typeface="Segoe UI" panose="020B0502040204020203" pitchFamily="34" charset="0"/>
                        </a:rPr>
                        <a:t>Redogöra för lagar och bestämmelser</a:t>
                      </a:r>
                    </a:p>
                  </a:txBody>
                  <a:tcPr>
                    <a:solidFill>
                      <a:srgbClr val="F3F2FA"/>
                    </a:solidFill>
                  </a:tcPr>
                </a:tc>
                <a:tc>
                  <a:txBody>
                    <a:bodyPr/>
                    <a:lstStyle/>
                    <a:p>
                      <a:r>
                        <a:rPr lang="sv-SE" sz="1200">
                          <a:solidFill>
                            <a:srgbClr val="1A1A2E"/>
                          </a:solidFill>
                          <a:latin typeface="Segoe UI" panose="020B0502040204020203" pitchFamily="34" charset="0"/>
                        </a:rPr>
                        <a:t>På ett godtagbart sätt</a:t>
                      </a:r>
                    </a:p>
                  </a:txBody>
                  <a:tcPr>
                    <a:solidFill>
                      <a:srgbClr val="F3F2FA"/>
                    </a:solidFill>
                  </a:tcPr>
                </a:tc>
                <a:tc>
                  <a:txBody>
                    <a:bodyPr/>
                    <a:lstStyle/>
                    <a:p>
                      <a:r>
                        <a:rPr lang="sv-SE" sz="1200">
                          <a:solidFill>
                            <a:srgbClr val="1A1A2E"/>
                          </a:solidFill>
                          <a:latin typeface="Segoe UI" panose="020B0502040204020203" pitchFamily="34" charset="0"/>
                        </a:rPr>
                        <a:t>På ett utvecklat sätt</a:t>
                      </a:r>
                    </a:p>
                  </a:txBody>
                  <a:tcPr>
                    <a:solidFill>
                      <a:srgbClr val="F3F2FA"/>
                    </a:solidFill>
                  </a:tcPr>
                </a:tc>
                <a:tc>
                  <a:txBody>
                    <a:bodyPr/>
                    <a:lstStyle/>
                    <a:p>
                      <a:r>
                        <a:rPr lang="sv-SE" sz="1200">
                          <a:solidFill>
                            <a:srgbClr val="1A1A2E"/>
                          </a:solidFill>
                          <a:latin typeface="Segoe UI" panose="020B0502040204020203" pitchFamily="34" charset="0"/>
                        </a:rPr>
                        <a:t>På ett välutvecklat sätt</a:t>
                      </a:r>
                    </a:p>
                  </a:txBody>
                  <a:tcPr>
                    <a:solidFill>
                      <a:srgbClr val="F3F2FA"/>
                    </a:solidFill>
                  </a:tcPr>
                </a:tc>
                <a:extLst>
                  <a:ext uri="{0D108BD9-81ED-4DB2-BD59-A6C34878D82A}">
                    <a16:rowId xmlns:a16="http://schemas.microsoft.com/office/drawing/2014/main" val="193176070"/>
                  </a:ext>
                </a:extLst>
              </a:tr>
              <a:tr h="127000">
                <a:tc>
                  <a:txBody>
                    <a:bodyPr/>
                    <a:lstStyle/>
                    <a:p>
                      <a:r>
                        <a:rPr lang="sv-SE" sz="1200" b="1">
                          <a:solidFill>
                            <a:srgbClr val="1A1A2E"/>
                          </a:solidFill>
                          <a:latin typeface="Segoe UI" panose="020B0502040204020203" pitchFamily="34" charset="0"/>
                        </a:rPr>
                        <a:t>Resonera om möjligheter, risker, konsekvenser</a:t>
                      </a:r>
                    </a:p>
                  </a:txBody>
                  <a:tcPr>
                    <a:solidFill>
                      <a:srgbClr val="FFFFFF"/>
                    </a:solidFill>
                  </a:tcPr>
                </a:tc>
                <a:tc>
                  <a:txBody>
                    <a:bodyPr/>
                    <a:lstStyle/>
                    <a:p>
                      <a:r>
                        <a:rPr lang="sv-SE" sz="1200">
                          <a:solidFill>
                            <a:srgbClr val="1A1A2E"/>
                          </a:solidFill>
                          <a:latin typeface="Segoe UI" panose="020B0502040204020203" pitchFamily="34" charset="0"/>
                        </a:rPr>
                        <a:t>Enkla resonemang</a:t>
                      </a:r>
                    </a:p>
                  </a:txBody>
                  <a:tcPr>
                    <a:solidFill>
                      <a:srgbClr val="FFFFFF"/>
                    </a:solidFill>
                  </a:tcPr>
                </a:tc>
                <a:tc>
                  <a:txBody>
                    <a:bodyPr/>
                    <a:lstStyle/>
                    <a:p>
                      <a:r>
                        <a:rPr lang="sv-SE" sz="1200">
                          <a:solidFill>
                            <a:srgbClr val="1A1A2E"/>
                          </a:solidFill>
                          <a:latin typeface="Segoe UI" panose="020B0502040204020203" pitchFamily="34" charset="0"/>
                        </a:rPr>
                        <a:t>Utvecklade resonemang</a:t>
                      </a:r>
                    </a:p>
                  </a:txBody>
                  <a:tcPr>
                    <a:solidFill>
                      <a:srgbClr val="FFFFFF"/>
                    </a:solidFill>
                  </a:tcPr>
                </a:tc>
                <a:tc>
                  <a:txBody>
                    <a:bodyPr/>
                    <a:lstStyle/>
                    <a:p>
                      <a:r>
                        <a:rPr lang="sv-SE" sz="1200">
                          <a:solidFill>
                            <a:srgbClr val="1A1A2E"/>
                          </a:solidFill>
                          <a:latin typeface="Segoe UI" panose="020B0502040204020203" pitchFamily="34" charset="0"/>
                        </a:rPr>
                        <a:t>Utvecklade och nyanserade resonemang</a:t>
                      </a:r>
                    </a:p>
                  </a:txBody>
                  <a:tcPr>
                    <a:solidFill>
                      <a:srgbClr val="FFFFFF"/>
                    </a:solidFill>
                  </a:tcPr>
                </a:tc>
                <a:extLst>
                  <a:ext uri="{0D108BD9-81ED-4DB2-BD59-A6C34878D82A}">
                    <a16:rowId xmlns:a16="http://schemas.microsoft.com/office/drawing/2014/main" val="3506904769"/>
                  </a:ext>
                </a:extLst>
              </a:tr>
            </a:tbl>
          </a:graphicData>
        </a:graphic>
      </p:graphicFrame>
      <p:sp>
        <p:nvSpPr>
          <p:cNvPr id="4" name="textruta 3">
            <a:extLst>
              <a:ext uri="{FF2B5EF4-FFF2-40B4-BE49-F238E27FC236}">
                <a16:creationId xmlns:a16="http://schemas.microsoft.com/office/drawing/2014/main" id="{B44D2E23-8D7D-D37D-483C-8B0495F5D6E3}"/>
              </a:ext>
            </a:extLst>
          </p:cNvPr>
          <p:cNvSpPr txBox="1"/>
          <p:nvPr/>
        </p:nvSpPr>
        <p:spPr>
          <a:xfrm>
            <a:off x="609600" y="6477000"/>
            <a:ext cx="10972800" cy="369332"/>
          </a:xfrm>
          <a:prstGeom prst="rect">
            <a:avLst/>
          </a:prstGeom>
          <a:noFill/>
        </p:spPr>
        <p:txBody>
          <a:bodyPr vert="horz" wrap="square" lIns="0" tIns="0" rIns="0" bIns="0" rtlCol="0">
            <a:noAutofit/>
          </a:bodyPr>
          <a:lstStyle/>
          <a:p>
            <a:r>
              <a:rPr lang="it-IT" sz="900">
                <a:solidFill>
                  <a:srgbClr val="5A5A7A"/>
                </a:solidFill>
                <a:latin typeface="Segoe UI" panose="020B0502040204020203" pitchFamily="34" charset="0"/>
              </a:rPr>
              <a:t>AI-läromedel · Kapitel 5 · bionicreading.se/ai-laromedel · CC BY-SA 4.0</a:t>
            </a:r>
            <a:endParaRPr lang="sv-SE" sz="900">
              <a:solidFill>
                <a:srgbClr val="5A5A7A"/>
              </a:solidFill>
              <a:latin typeface="Segoe UI" panose="020B0502040204020203" pitchFamily="34" charset="0"/>
            </a:endParaRPr>
          </a:p>
        </p:txBody>
      </p:sp>
      <p:sp>
        <p:nvSpPr>
          <p:cNvPr id="5" name="textruta 4">
            <a:extLst>
              <a:ext uri="{FF2B5EF4-FFF2-40B4-BE49-F238E27FC236}">
                <a16:creationId xmlns:a16="http://schemas.microsoft.com/office/drawing/2014/main" id="{F02D0D7D-7A74-6620-3BC6-D503C0260026}"/>
              </a:ext>
            </a:extLst>
          </p:cNvPr>
          <p:cNvSpPr txBox="1"/>
          <p:nvPr/>
        </p:nvSpPr>
        <p:spPr>
          <a:xfrm>
            <a:off x="10820400" y="6477000"/>
            <a:ext cx="762000" cy="369332"/>
          </a:xfrm>
          <a:prstGeom prst="rect">
            <a:avLst/>
          </a:prstGeom>
          <a:noFill/>
        </p:spPr>
        <p:txBody>
          <a:bodyPr vert="horz" wrap="square" lIns="0" tIns="0" rIns="0" bIns="0" rtlCol="0">
            <a:noAutofit/>
          </a:bodyPr>
          <a:lstStyle/>
          <a:p>
            <a:pPr algn="r"/>
            <a:r>
              <a:rPr lang="sv-SE" sz="900">
                <a:solidFill>
                  <a:srgbClr val="5A5A7A"/>
                </a:solidFill>
                <a:latin typeface="Segoe UI" panose="020B0502040204020203" pitchFamily="34" charset="0"/>
              </a:rPr>
              <a:t>13</a:t>
            </a:r>
          </a:p>
        </p:txBody>
      </p:sp>
    </p:spTree>
    <p:extLst>
      <p:ext uri="{BB962C8B-B14F-4D97-AF65-F5344CB8AC3E}">
        <p14:creationId xmlns:p14="http://schemas.microsoft.com/office/powerpoint/2010/main" val="4945482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A6A27301-84B5-A754-0C9F-5EEEB7B3AF08}"/>
              </a:ext>
            </a:extLst>
          </p:cNvPr>
          <p:cNvSpPr txBox="1"/>
          <p:nvPr/>
        </p:nvSpPr>
        <p:spPr>
          <a:xfrm>
            <a:off x="609600" y="457200"/>
            <a:ext cx="10972800" cy="369332"/>
          </a:xfrm>
          <a:prstGeom prst="rect">
            <a:avLst/>
          </a:prstGeom>
          <a:noFill/>
        </p:spPr>
        <p:txBody>
          <a:bodyPr vert="horz" wrap="square" lIns="0" tIns="0" rIns="0" bIns="0" rtlCol="0">
            <a:noAutofit/>
          </a:bodyPr>
          <a:lstStyle/>
          <a:p>
            <a:r>
              <a:rPr lang="sv-SE" sz="3000" b="1">
                <a:solidFill>
                  <a:srgbClr val="1A1A2E"/>
                </a:solidFill>
                <a:latin typeface="Segoe UI" panose="020B0502040204020203" pitchFamily="34" charset="0"/>
              </a:rPr>
              <a:t>Innan du lämnar in</a:t>
            </a:r>
          </a:p>
        </p:txBody>
      </p:sp>
      <p:sp>
        <p:nvSpPr>
          <p:cNvPr id="3" name="textruta 2">
            <a:extLst>
              <a:ext uri="{FF2B5EF4-FFF2-40B4-BE49-F238E27FC236}">
                <a16:creationId xmlns:a16="http://schemas.microsoft.com/office/drawing/2014/main" id="{602BBF39-F291-6C92-20B2-AF82E740EA7C}"/>
              </a:ext>
            </a:extLst>
          </p:cNvPr>
          <p:cNvSpPr txBox="1"/>
          <p:nvPr/>
        </p:nvSpPr>
        <p:spPr>
          <a:xfrm>
            <a:off x="609600" y="1397000"/>
            <a:ext cx="6858000" cy="369332"/>
          </a:xfrm>
          <a:prstGeom prst="rect">
            <a:avLst/>
          </a:prstGeom>
          <a:noFill/>
        </p:spPr>
        <p:txBody>
          <a:bodyPr vert="horz" wrap="square" lIns="0" tIns="0" rIns="0" bIns="0" rtlCol="0">
            <a:noAutofit/>
          </a:bodyPr>
          <a:lstStyle/>
          <a:p>
            <a:pPr marL="228600" indent="-228600">
              <a:lnSpc>
                <a:spcPct val="110000"/>
              </a:lnSpc>
              <a:spcAft>
                <a:spcPts val="800"/>
              </a:spcAft>
              <a:buClr>
                <a:srgbClr val="7C3AED"/>
              </a:buClr>
              <a:buFont typeface="+mj-lt"/>
              <a:buChar char="•"/>
            </a:pPr>
            <a:r>
              <a:rPr lang="sv-SE" b="1">
                <a:solidFill>
                  <a:srgbClr val="1A1A2E"/>
                </a:solidFill>
                <a:latin typeface="Segoe UI" panose="020B0502040204020203" pitchFamily="34" charset="0"/>
              </a:rPr>
              <a:t>Självskattning</a:t>
            </a:r>
            <a:r>
              <a:rPr lang="sv-SE">
                <a:solidFill>
                  <a:srgbClr val="1A1A2E"/>
                </a:solidFill>
                <a:latin typeface="Segoe UI" panose="020B0502040204020203" pitchFamily="34" charset="0"/>
              </a:rPr>
              <a:t> Jag har en tydlig frågeställning. Jag använder och anger källor. Jag kopplar till kursens begrepp. Jag visar både möjligheter och risker. Jag har en egen motiverad ståndpunkt. Jag har läst igenom en sista gång</a:t>
            </a:r>
          </a:p>
          <a:p>
            <a:pPr marL="228600" indent="-228600">
              <a:lnSpc>
                <a:spcPct val="110000"/>
              </a:lnSpc>
              <a:spcAft>
                <a:spcPts val="800"/>
              </a:spcAft>
              <a:buClr>
                <a:srgbClr val="7C3AED"/>
              </a:buClr>
              <a:buFont typeface="+mj-lt"/>
              <a:buChar char="•"/>
            </a:pPr>
            <a:r>
              <a:rPr lang="sv-SE" b="1">
                <a:solidFill>
                  <a:srgbClr val="1A1A2E"/>
                </a:solidFill>
                <a:latin typeface="Segoe UI" panose="020B0502040204020203" pitchFamily="34" charset="0"/>
              </a:rPr>
              <a:t>AI-deklaration</a:t>
            </a:r>
            <a:r>
              <a:rPr lang="sv-SE">
                <a:solidFill>
                  <a:srgbClr val="1A1A2E"/>
                </a:solidFill>
                <a:latin typeface="Segoe UI" panose="020B0502040204020203" pitchFamily="34" charset="0"/>
              </a:rPr>
              <a:t> Har jag använt AI-verktyg – vilka? Till vad: idéer, språkgranskning, kod, faktafrågor? Hur har jag kontrollerat det AI:n gav mig? Vad i inlämningen är helt mitt eget?</a:t>
            </a:r>
          </a:p>
          <a:p>
            <a:pPr marL="228600" indent="-228600">
              <a:lnSpc>
                <a:spcPct val="110000"/>
              </a:lnSpc>
              <a:spcAft>
                <a:spcPts val="800"/>
              </a:spcAft>
              <a:buClr>
                <a:srgbClr val="7C3AED"/>
              </a:buClr>
              <a:buFont typeface="+mj-lt"/>
              <a:buChar char="•"/>
            </a:pPr>
            <a:r>
              <a:rPr lang="sv-SE" b="1">
                <a:solidFill>
                  <a:srgbClr val="1A1A2E"/>
                </a:solidFill>
                <a:latin typeface="Segoe UI" panose="020B0502040204020203" pitchFamily="34" charset="0"/>
              </a:rPr>
              <a:t>Kamratrespons</a:t>
            </a:r>
            <a:r>
              <a:rPr lang="sv-SE">
                <a:solidFill>
                  <a:srgbClr val="1A1A2E"/>
                </a:solidFill>
                <a:latin typeface="Segoe UI" panose="020B0502040204020203" pitchFamily="34" charset="0"/>
              </a:rPr>
              <a:t> använd självskattningen som mall och ge respons på en klasskamrats utkast i vecka 3</a:t>
            </a:r>
          </a:p>
          <a:p>
            <a:pPr marL="228600" indent="-228600">
              <a:lnSpc>
                <a:spcPct val="110000"/>
              </a:lnSpc>
              <a:spcAft>
                <a:spcPts val="800"/>
              </a:spcAft>
              <a:buClr>
                <a:srgbClr val="7C3AED"/>
              </a:buClr>
              <a:buFont typeface="+mj-lt"/>
              <a:buChar char="•"/>
            </a:pPr>
            <a:r>
              <a:rPr lang="sv-SE" b="1">
                <a:solidFill>
                  <a:srgbClr val="1A1A2E"/>
                </a:solidFill>
                <a:latin typeface="Segoe UI" panose="020B0502040204020203" pitchFamily="34" charset="0"/>
              </a:rPr>
              <a:t>Muntlig uppföljning</a:t>
            </a:r>
            <a:r>
              <a:rPr lang="sv-SE">
                <a:solidFill>
                  <a:srgbClr val="1A1A2E"/>
                </a:solidFill>
                <a:latin typeface="Segoe UI" panose="020B0502040204020203" pitchFamily="34" charset="0"/>
              </a:rPr>
              <a:t> var beredd på frågor om din egen kod, data eller analys</a:t>
            </a:r>
          </a:p>
        </p:txBody>
      </p:sp>
      <p:sp>
        <p:nvSpPr>
          <p:cNvPr id="4" name="Ellips 3">
            <a:extLst>
              <a:ext uri="{FF2B5EF4-FFF2-40B4-BE49-F238E27FC236}">
                <a16:creationId xmlns:a16="http://schemas.microsoft.com/office/drawing/2014/main" id="{054F0FDB-52C0-A5A1-CB08-95421BF08EF4}"/>
              </a:ext>
            </a:extLst>
          </p:cNvPr>
          <p:cNvSpPr/>
          <p:nvPr/>
        </p:nvSpPr>
        <p:spPr>
          <a:xfrm>
            <a:off x="8585200" y="1905000"/>
            <a:ext cx="2540000" cy="2540000"/>
          </a:xfrm>
          <a:prstGeom prst="ellipse">
            <a:avLst/>
          </a:prstGeom>
          <a:solidFill>
            <a:srgbClr val="EDE9F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textruta 4">
            <a:extLst>
              <a:ext uri="{FF2B5EF4-FFF2-40B4-BE49-F238E27FC236}">
                <a16:creationId xmlns:a16="http://schemas.microsoft.com/office/drawing/2014/main" id="{5B92D4F1-DB02-9338-89B6-620FDE6B0317}"/>
              </a:ext>
            </a:extLst>
          </p:cNvPr>
          <p:cNvSpPr txBox="1"/>
          <p:nvPr/>
        </p:nvSpPr>
        <p:spPr>
          <a:xfrm>
            <a:off x="8585200" y="2476500"/>
            <a:ext cx="2540000" cy="369332"/>
          </a:xfrm>
          <a:prstGeom prst="rect">
            <a:avLst/>
          </a:prstGeom>
          <a:noFill/>
        </p:spPr>
        <p:txBody>
          <a:bodyPr vert="horz" wrap="square" lIns="0" tIns="0" rIns="0" bIns="0" rtlCol="0">
            <a:noAutofit/>
          </a:bodyPr>
          <a:lstStyle/>
          <a:p>
            <a:pPr algn="ctr"/>
            <a:r>
              <a:rPr lang="sv-SE" sz="8000">
                <a:solidFill>
                  <a:srgbClr val="1A1A2E"/>
                </a:solidFill>
                <a:latin typeface="Segoe UI Emoji" panose="020B0502040204020203" pitchFamily="34" charset="0"/>
              </a:rPr>
              <a:t>✅</a:t>
            </a:r>
          </a:p>
        </p:txBody>
      </p:sp>
      <p:sp>
        <p:nvSpPr>
          <p:cNvPr id="6" name="textruta 5">
            <a:extLst>
              <a:ext uri="{FF2B5EF4-FFF2-40B4-BE49-F238E27FC236}">
                <a16:creationId xmlns:a16="http://schemas.microsoft.com/office/drawing/2014/main" id="{77420C45-2E4C-90AF-EBD8-E2DE4F0F3DB2}"/>
              </a:ext>
            </a:extLst>
          </p:cNvPr>
          <p:cNvSpPr txBox="1"/>
          <p:nvPr/>
        </p:nvSpPr>
        <p:spPr>
          <a:xfrm>
            <a:off x="609600" y="6477000"/>
            <a:ext cx="10972800" cy="369332"/>
          </a:xfrm>
          <a:prstGeom prst="rect">
            <a:avLst/>
          </a:prstGeom>
          <a:noFill/>
        </p:spPr>
        <p:txBody>
          <a:bodyPr vert="horz" wrap="square" lIns="0" tIns="0" rIns="0" bIns="0" rtlCol="0">
            <a:noAutofit/>
          </a:bodyPr>
          <a:lstStyle/>
          <a:p>
            <a:r>
              <a:rPr lang="it-IT" sz="900">
                <a:solidFill>
                  <a:srgbClr val="5A5A7A"/>
                </a:solidFill>
                <a:latin typeface="Segoe UI" panose="020B0502040204020203" pitchFamily="34" charset="0"/>
              </a:rPr>
              <a:t>AI-läromedel · Kapitel 5 · bionicreading.se/ai-laromedel · CC BY-SA 4.0</a:t>
            </a:r>
            <a:endParaRPr lang="sv-SE" sz="900">
              <a:solidFill>
                <a:srgbClr val="5A5A7A"/>
              </a:solidFill>
              <a:latin typeface="Segoe UI" panose="020B0502040204020203" pitchFamily="34" charset="0"/>
            </a:endParaRPr>
          </a:p>
        </p:txBody>
      </p:sp>
      <p:sp>
        <p:nvSpPr>
          <p:cNvPr id="7" name="textruta 6">
            <a:extLst>
              <a:ext uri="{FF2B5EF4-FFF2-40B4-BE49-F238E27FC236}">
                <a16:creationId xmlns:a16="http://schemas.microsoft.com/office/drawing/2014/main" id="{363E1EBB-3B74-FC86-08AD-78A3587BECB4}"/>
              </a:ext>
            </a:extLst>
          </p:cNvPr>
          <p:cNvSpPr txBox="1"/>
          <p:nvPr/>
        </p:nvSpPr>
        <p:spPr>
          <a:xfrm>
            <a:off x="10820400" y="6477000"/>
            <a:ext cx="762000" cy="369332"/>
          </a:xfrm>
          <a:prstGeom prst="rect">
            <a:avLst/>
          </a:prstGeom>
          <a:noFill/>
        </p:spPr>
        <p:txBody>
          <a:bodyPr vert="horz" wrap="square" lIns="0" tIns="0" rIns="0" bIns="0" rtlCol="0">
            <a:noAutofit/>
          </a:bodyPr>
          <a:lstStyle/>
          <a:p>
            <a:pPr algn="r"/>
            <a:r>
              <a:rPr lang="sv-SE" sz="900">
                <a:solidFill>
                  <a:srgbClr val="5A5A7A"/>
                </a:solidFill>
                <a:latin typeface="Segoe UI" panose="020B0502040204020203" pitchFamily="34" charset="0"/>
              </a:rPr>
              <a:t>14</a:t>
            </a:r>
          </a:p>
        </p:txBody>
      </p:sp>
    </p:spTree>
    <p:extLst>
      <p:ext uri="{BB962C8B-B14F-4D97-AF65-F5344CB8AC3E}">
        <p14:creationId xmlns:p14="http://schemas.microsoft.com/office/powerpoint/2010/main" val="1078578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8E6D654-0D87-314D-8075-7BBDAB6B83A0}"/>
              </a:ext>
            </a:extLst>
          </p:cNvPr>
          <p:cNvSpPr/>
          <p:nvPr/>
        </p:nvSpPr>
        <p:spPr>
          <a:xfrm>
            <a:off x="0" y="0"/>
            <a:ext cx="12192000" cy="6858000"/>
          </a:xfrm>
          <a:prstGeom prst="rect">
            <a:avLst/>
          </a:prstGeom>
          <a:solidFill>
            <a:srgbClr val="2563EB"/>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Ellips 2">
            <a:extLst>
              <a:ext uri="{FF2B5EF4-FFF2-40B4-BE49-F238E27FC236}">
                <a16:creationId xmlns:a16="http://schemas.microsoft.com/office/drawing/2014/main" id="{F9019B3B-D2A2-B4EA-7D8C-F82CEB89A6B1}"/>
              </a:ext>
            </a:extLst>
          </p:cNvPr>
          <p:cNvSpPr/>
          <p:nvPr/>
        </p:nvSpPr>
        <p:spPr>
          <a:xfrm>
            <a:off x="-1524000" y="4318000"/>
            <a:ext cx="4572000" cy="4572000"/>
          </a:xfrm>
          <a:prstGeom prst="ellipse">
            <a:avLst/>
          </a:prstGeom>
          <a:solidFill>
            <a:srgbClr val="7C3AED"/>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textruta 3">
            <a:extLst>
              <a:ext uri="{FF2B5EF4-FFF2-40B4-BE49-F238E27FC236}">
                <a16:creationId xmlns:a16="http://schemas.microsoft.com/office/drawing/2014/main" id="{777040CC-2844-9DC5-C45F-7A90170ACC12}"/>
              </a:ext>
            </a:extLst>
          </p:cNvPr>
          <p:cNvSpPr txBox="1"/>
          <p:nvPr/>
        </p:nvSpPr>
        <p:spPr>
          <a:xfrm>
            <a:off x="609600" y="635000"/>
            <a:ext cx="5080000" cy="369332"/>
          </a:xfrm>
          <a:prstGeom prst="rect">
            <a:avLst/>
          </a:prstGeom>
          <a:noFill/>
        </p:spPr>
        <p:txBody>
          <a:bodyPr vert="horz" wrap="square" lIns="0" tIns="0" rIns="0" bIns="0" rtlCol="0">
            <a:noAutofit/>
          </a:bodyPr>
          <a:lstStyle/>
          <a:p>
            <a:r>
              <a:rPr lang="sv-SE" sz="1200" b="1">
                <a:solidFill>
                  <a:srgbClr val="FFFFFF"/>
                </a:solidFill>
                <a:latin typeface="Segoe UI" panose="020B0502040204020203" pitchFamily="34" charset="0"/>
              </a:rPr>
              <a:t>DISKUTERA</a:t>
            </a:r>
          </a:p>
        </p:txBody>
      </p:sp>
      <p:sp>
        <p:nvSpPr>
          <p:cNvPr id="5" name="textruta 4">
            <a:extLst>
              <a:ext uri="{FF2B5EF4-FFF2-40B4-BE49-F238E27FC236}">
                <a16:creationId xmlns:a16="http://schemas.microsoft.com/office/drawing/2014/main" id="{16A68A08-ED37-8E97-E9DA-E924FC4B24D0}"/>
              </a:ext>
            </a:extLst>
          </p:cNvPr>
          <p:cNvSpPr txBox="1"/>
          <p:nvPr/>
        </p:nvSpPr>
        <p:spPr>
          <a:xfrm>
            <a:off x="609600" y="1016000"/>
            <a:ext cx="10972800" cy="369332"/>
          </a:xfrm>
          <a:prstGeom prst="rect">
            <a:avLst/>
          </a:prstGeom>
          <a:noFill/>
        </p:spPr>
        <p:txBody>
          <a:bodyPr vert="horz" wrap="square" lIns="0" tIns="0" rIns="0" bIns="0" rtlCol="0">
            <a:noAutofit/>
          </a:bodyPr>
          <a:lstStyle/>
          <a:p>
            <a:r>
              <a:rPr lang="sv-SE" sz="3000" b="1">
                <a:solidFill>
                  <a:srgbClr val="FFFFFF"/>
                </a:solidFill>
                <a:latin typeface="Segoe UI" panose="020B0502040204020203" pitchFamily="34" charset="0"/>
              </a:rPr>
              <a:t>Vilket projekt passar dig?</a:t>
            </a:r>
          </a:p>
        </p:txBody>
      </p:sp>
      <p:sp>
        <p:nvSpPr>
          <p:cNvPr id="6" name="Ellips 5">
            <a:extLst>
              <a:ext uri="{FF2B5EF4-FFF2-40B4-BE49-F238E27FC236}">
                <a16:creationId xmlns:a16="http://schemas.microsoft.com/office/drawing/2014/main" id="{54E40A43-18BD-AEF6-5B33-AD4559403AFE}"/>
              </a:ext>
            </a:extLst>
          </p:cNvPr>
          <p:cNvSpPr/>
          <p:nvPr/>
        </p:nvSpPr>
        <p:spPr>
          <a:xfrm>
            <a:off x="609600" y="2032000"/>
            <a:ext cx="508000" cy="508000"/>
          </a:xfrm>
          <a:prstGeom prst="ellipse">
            <a:avLst/>
          </a:prstGeom>
          <a:solidFill>
            <a:srgbClr val="FFFFFF"/>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textruta 6">
            <a:extLst>
              <a:ext uri="{FF2B5EF4-FFF2-40B4-BE49-F238E27FC236}">
                <a16:creationId xmlns:a16="http://schemas.microsoft.com/office/drawing/2014/main" id="{62A09C70-F810-2A9C-416A-1C8301C12E54}"/>
              </a:ext>
            </a:extLst>
          </p:cNvPr>
          <p:cNvSpPr txBox="1"/>
          <p:nvPr/>
        </p:nvSpPr>
        <p:spPr>
          <a:xfrm>
            <a:off x="609600" y="2108200"/>
            <a:ext cx="508000" cy="381000"/>
          </a:xfrm>
          <a:prstGeom prst="rect">
            <a:avLst/>
          </a:prstGeom>
          <a:noFill/>
        </p:spPr>
        <p:txBody>
          <a:bodyPr vert="horz" wrap="square" lIns="0" tIns="0" rIns="0" bIns="0" rtlCol="0">
            <a:noAutofit/>
          </a:bodyPr>
          <a:lstStyle/>
          <a:p>
            <a:pPr algn="ctr"/>
            <a:r>
              <a:rPr lang="sv-SE" b="1">
                <a:solidFill>
                  <a:srgbClr val="2563EB"/>
                </a:solidFill>
                <a:latin typeface="Segoe UI" panose="020B0502040204020203" pitchFamily="34" charset="0"/>
              </a:rPr>
              <a:t>1</a:t>
            </a:r>
          </a:p>
        </p:txBody>
      </p:sp>
      <p:sp>
        <p:nvSpPr>
          <p:cNvPr id="8" name="textruta 7">
            <a:extLst>
              <a:ext uri="{FF2B5EF4-FFF2-40B4-BE49-F238E27FC236}">
                <a16:creationId xmlns:a16="http://schemas.microsoft.com/office/drawing/2014/main" id="{5B2D9DE0-ECAE-D167-7D96-9F120B900907}"/>
              </a:ext>
            </a:extLst>
          </p:cNvPr>
          <p:cNvSpPr txBox="1"/>
          <p:nvPr/>
        </p:nvSpPr>
        <p:spPr>
          <a:xfrm>
            <a:off x="1320800" y="2082800"/>
            <a:ext cx="10261600" cy="369332"/>
          </a:xfrm>
          <a:prstGeom prst="rect">
            <a:avLst/>
          </a:prstGeom>
          <a:noFill/>
        </p:spPr>
        <p:txBody>
          <a:bodyPr vert="horz" wrap="square" lIns="0" tIns="0" rIns="0" bIns="0" rtlCol="0">
            <a:noAutofit/>
          </a:bodyPr>
          <a:lstStyle/>
          <a:p>
            <a:r>
              <a:rPr lang="sv-SE" sz="2000">
                <a:solidFill>
                  <a:srgbClr val="FFFFFF"/>
                </a:solidFill>
                <a:latin typeface="Segoe UI" panose="020B0502040204020203" pitchFamily="34" charset="0"/>
              </a:rPr>
              <a:t>Vad lockar dig mest – berätta, bygga, granska eller ta ställning?</a:t>
            </a:r>
          </a:p>
        </p:txBody>
      </p:sp>
      <p:sp>
        <p:nvSpPr>
          <p:cNvPr id="9" name="Ellips 8">
            <a:extLst>
              <a:ext uri="{FF2B5EF4-FFF2-40B4-BE49-F238E27FC236}">
                <a16:creationId xmlns:a16="http://schemas.microsoft.com/office/drawing/2014/main" id="{7139049E-DD5D-06C2-2246-B5D26E2A1C0F}"/>
              </a:ext>
            </a:extLst>
          </p:cNvPr>
          <p:cNvSpPr/>
          <p:nvPr/>
        </p:nvSpPr>
        <p:spPr>
          <a:xfrm>
            <a:off x="609600" y="3302000"/>
            <a:ext cx="508000" cy="508000"/>
          </a:xfrm>
          <a:prstGeom prst="ellipse">
            <a:avLst/>
          </a:prstGeom>
          <a:solidFill>
            <a:srgbClr val="FFFFFF"/>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textruta 9">
            <a:extLst>
              <a:ext uri="{FF2B5EF4-FFF2-40B4-BE49-F238E27FC236}">
                <a16:creationId xmlns:a16="http://schemas.microsoft.com/office/drawing/2014/main" id="{A3861654-CF68-7FE6-ED34-7E2E8813464E}"/>
              </a:ext>
            </a:extLst>
          </p:cNvPr>
          <p:cNvSpPr txBox="1"/>
          <p:nvPr/>
        </p:nvSpPr>
        <p:spPr>
          <a:xfrm>
            <a:off x="609600" y="3378200"/>
            <a:ext cx="508000" cy="381000"/>
          </a:xfrm>
          <a:prstGeom prst="rect">
            <a:avLst/>
          </a:prstGeom>
          <a:noFill/>
        </p:spPr>
        <p:txBody>
          <a:bodyPr vert="horz" wrap="square" lIns="0" tIns="0" rIns="0" bIns="0" rtlCol="0">
            <a:noAutofit/>
          </a:bodyPr>
          <a:lstStyle/>
          <a:p>
            <a:pPr algn="ctr"/>
            <a:r>
              <a:rPr lang="sv-SE" b="1">
                <a:solidFill>
                  <a:srgbClr val="2563EB"/>
                </a:solidFill>
                <a:latin typeface="Segoe UI" panose="020B0502040204020203" pitchFamily="34" charset="0"/>
              </a:rPr>
              <a:t>2</a:t>
            </a:r>
          </a:p>
        </p:txBody>
      </p:sp>
      <p:sp>
        <p:nvSpPr>
          <p:cNvPr id="11" name="textruta 10">
            <a:extLst>
              <a:ext uri="{FF2B5EF4-FFF2-40B4-BE49-F238E27FC236}">
                <a16:creationId xmlns:a16="http://schemas.microsoft.com/office/drawing/2014/main" id="{89A761EB-AA9D-4477-A4A2-F1D4D0C91492}"/>
              </a:ext>
            </a:extLst>
          </p:cNvPr>
          <p:cNvSpPr txBox="1"/>
          <p:nvPr/>
        </p:nvSpPr>
        <p:spPr>
          <a:xfrm>
            <a:off x="1320800" y="3352800"/>
            <a:ext cx="10261600" cy="369332"/>
          </a:xfrm>
          <a:prstGeom prst="rect">
            <a:avLst/>
          </a:prstGeom>
          <a:noFill/>
        </p:spPr>
        <p:txBody>
          <a:bodyPr vert="horz" wrap="square" lIns="0" tIns="0" rIns="0" bIns="0" rtlCol="0">
            <a:noAutofit/>
          </a:bodyPr>
          <a:lstStyle/>
          <a:p>
            <a:r>
              <a:rPr lang="sv-SE" sz="2000">
                <a:solidFill>
                  <a:srgbClr val="FFFFFF"/>
                </a:solidFill>
                <a:latin typeface="Segoe UI" panose="020B0502040204020203" pitchFamily="34" charset="0"/>
              </a:rPr>
              <a:t>Vilken redovisningsform visar dina styrkor bäst? Vill du känna dig trygg eller utmana dig?</a:t>
            </a:r>
          </a:p>
        </p:txBody>
      </p:sp>
      <p:sp>
        <p:nvSpPr>
          <p:cNvPr id="12" name="Ellips 11">
            <a:extLst>
              <a:ext uri="{FF2B5EF4-FFF2-40B4-BE49-F238E27FC236}">
                <a16:creationId xmlns:a16="http://schemas.microsoft.com/office/drawing/2014/main" id="{38031959-CA7B-B030-48BD-EF23BB2C51B3}"/>
              </a:ext>
            </a:extLst>
          </p:cNvPr>
          <p:cNvSpPr/>
          <p:nvPr/>
        </p:nvSpPr>
        <p:spPr>
          <a:xfrm>
            <a:off x="609600" y="4572000"/>
            <a:ext cx="508000" cy="508000"/>
          </a:xfrm>
          <a:prstGeom prst="ellipse">
            <a:avLst/>
          </a:prstGeom>
          <a:solidFill>
            <a:srgbClr val="FFFFFF"/>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textruta 12">
            <a:extLst>
              <a:ext uri="{FF2B5EF4-FFF2-40B4-BE49-F238E27FC236}">
                <a16:creationId xmlns:a16="http://schemas.microsoft.com/office/drawing/2014/main" id="{A7BA1133-4E20-8F3A-34EA-31A2647AA1B1}"/>
              </a:ext>
            </a:extLst>
          </p:cNvPr>
          <p:cNvSpPr txBox="1"/>
          <p:nvPr/>
        </p:nvSpPr>
        <p:spPr>
          <a:xfrm>
            <a:off x="609600" y="4648200"/>
            <a:ext cx="508000" cy="381000"/>
          </a:xfrm>
          <a:prstGeom prst="rect">
            <a:avLst/>
          </a:prstGeom>
          <a:noFill/>
        </p:spPr>
        <p:txBody>
          <a:bodyPr vert="horz" wrap="square" lIns="0" tIns="0" rIns="0" bIns="0" rtlCol="0">
            <a:noAutofit/>
          </a:bodyPr>
          <a:lstStyle/>
          <a:p>
            <a:pPr algn="ctr"/>
            <a:r>
              <a:rPr lang="sv-SE" b="1">
                <a:solidFill>
                  <a:srgbClr val="2563EB"/>
                </a:solidFill>
                <a:latin typeface="Segoe UI" panose="020B0502040204020203" pitchFamily="34" charset="0"/>
              </a:rPr>
              <a:t>3</a:t>
            </a:r>
          </a:p>
        </p:txBody>
      </p:sp>
      <p:sp>
        <p:nvSpPr>
          <p:cNvPr id="14" name="textruta 13">
            <a:extLst>
              <a:ext uri="{FF2B5EF4-FFF2-40B4-BE49-F238E27FC236}">
                <a16:creationId xmlns:a16="http://schemas.microsoft.com/office/drawing/2014/main" id="{89F6CD8D-5EF8-BAE9-6006-8C234FB6F33E}"/>
              </a:ext>
            </a:extLst>
          </p:cNvPr>
          <p:cNvSpPr txBox="1"/>
          <p:nvPr/>
        </p:nvSpPr>
        <p:spPr>
          <a:xfrm>
            <a:off x="1320800" y="4622800"/>
            <a:ext cx="10261600" cy="369332"/>
          </a:xfrm>
          <a:prstGeom prst="rect">
            <a:avLst/>
          </a:prstGeom>
          <a:noFill/>
        </p:spPr>
        <p:txBody>
          <a:bodyPr vert="horz" wrap="square" lIns="0" tIns="0" rIns="0" bIns="0" rtlCol="0">
            <a:noAutofit/>
          </a:bodyPr>
          <a:lstStyle/>
          <a:p>
            <a:r>
              <a:rPr lang="sv-SE" sz="2000">
                <a:solidFill>
                  <a:srgbClr val="FFFFFF"/>
                </a:solidFill>
                <a:latin typeface="Segoe UI" panose="020B0502040204020203" pitchFamily="34" charset="0"/>
              </a:rPr>
              <a:t>Vad blir din största utmaning – tekniken, skrivandet, tidsplaneringen eller att ta ställning? Vad gör du åt det redan i planeringen?</a:t>
            </a:r>
          </a:p>
        </p:txBody>
      </p:sp>
      <p:sp>
        <p:nvSpPr>
          <p:cNvPr id="15" name="textruta 14">
            <a:extLst>
              <a:ext uri="{FF2B5EF4-FFF2-40B4-BE49-F238E27FC236}">
                <a16:creationId xmlns:a16="http://schemas.microsoft.com/office/drawing/2014/main" id="{A37C5F25-4609-0CAF-04CA-F2AE62E87A53}"/>
              </a:ext>
            </a:extLst>
          </p:cNvPr>
          <p:cNvSpPr txBox="1"/>
          <p:nvPr/>
        </p:nvSpPr>
        <p:spPr>
          <a:xfrm>
            <a:off x="609600" y="6477000"/>
            <a:ext cx="10972800" cy="369332"/>
          </a:xfrm>
          <a:prstGeom prst="rect">
            <a:avLst/>
          </a:prstGeom>
          <a:noFill/>
        </p:spPr>
        <p:txBody>
          <a:bodyPr vert="horz" wrap="square" lIns="0" tIns="0" rIns="0" bIns="0" rtlCol="0">
            <a:noAutofit/>
          </a:bodyPr>
          <a:lstStyle/>
          <a:p>
            <a:r>
              <a:rPr lang="it-IT" sz="900">
                <a:solidFill>
                  <a:srgbClr val="C7C7E8"/>
                </a:solidFill>
                <a:latin typeface="Segoe UI" panose="020B0502040204020203" pitchFamily="34" charset="0"/>
              </a:rPr>
              <a:t>AI-läromedel · Kapitel 5 · bionicreading.se/ai-laromedel · CC BY-SA 4.0</a:t>
            </a:r>
            <a:endParaRPr lang="sv-SE" sz="900">
              <a:solidFill>
                <a:srgbClr val="C7C7E8"/>
              </a:solidFill>
              <a:latin typeface="Segoe UI" panose="020B0502040204020203" pitchFamily="34" charset="0"/>
            </a:endParaRPr>
          </a:p>
        </p:txBody>
      </p:sp>
      <p:sp>
        <p:nvSpPr>
          <p:cNvPr id="16" name="textruta 15">
            <a:extLst>
              <a:ext uri="{FF2B5EF4-FFF2-40B4-BE49-F238E27FC236}">
                <a16:creationId xmlns:a16="http://schemas.microsoft.com/office/drawing/2014/main" id="{79BD1C82-FAA1-D940-7400-81A37BD15BF5}"/>
              </a:ext>
            </a:extLst>
          </p:cNvPr>
          <p:cNvSpPr txBox="1"/>
          <p:nvPr/>
        </p:nvSpPr>
        <p:spPr>
          <a:xfrm>
            <a:off x="10820400" y="6477000"/>
            <a:ext cx="762000" cy="369332"/>
          </a:xfrm>
          <a:prstGeom prst="rect">
            <a:avLst/>
          </a:prstGeom>
          <a:noFill/>
        </p:spPr>
        <p:txBody>
          <a:bodyPr vert="horz" wrap="square" lIns="0" tIns="0" rIns="0" bIns="0" rtlCol="0">
            <a:noAutofit/>
          </a:bodyPr>
          <a:lstStyle/>
          <a:p>
            <a:pPr algn="r"/>
            <a:r>
              <a:rPr lang="sv-SE" sz="900">
                <a:solidFill>
                  <a:srgbClr val="C7C7E8"/>
                </a:solidFill>
                <a:latin typeface="Segoe UI" panose="020B0502040204020203" pitchFamily="34" charset="0"/>
              </a:rPr>
              <a:t>15</a:t>
            </a:r>
          </a:p>
        </p:txBody>
      </p:sp>
    </p:spTree>
    <p:extLst>
      <p:ext uri="{BB962C8B-B14F-4D97-AF65-F5344CB8AC3E}">
        <p14:creationId xmlns:p14="http://schemas.microsoft.com/office/powerpoint/2010/main" val="28474580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5B955517-F0A1-5B80-4D38-0E359BD4590C}"/>
              </a:ext>
            </a:extLst>
          </p:cNvPr>
          <p:cNvSpPr/>
          <p:nvPr/>
        </p:nvSpPr>
        <p:spPr>
          <a:xfrm>
            <a:off x="0" y="0"/>
            <a:ext cx="12192000" cy="6858000"/>
          </a:xfrm>
          <a:prstGeom prst="rect">
            <a:avLst/>
          </a:prstGeom>
          <a:solidFill>
            <a:srgbClr val="1A1A2E"/>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Ellips 2">
            <a:extLst>
              <a:ext uri="{FF2B5EF4-FFF2-40B4-BE49-F238E27FC236}">
                <a16:creationId xmlns:a16="http://schemas.microsoft.com/office/drawing/2014/main" id="{6A0785F7-DBDF-F167-D153-2EB8A63CC2C1}"/>
              </a:ext>
            </a:extLst>
          </p:cNvPr>
          <p:cNvSpPr/>
          <p:nvPr/>
        </p:nvSpPr>
        <p:spPr>
          <a:xfrm>
            <a:off x="9144000" y="-2540000"/>
            <a:ext cx="6096000" cy="6096000"/>
          </a:xfrm>
          <a:prstGeom prst="ellipse">
            <a:avLst/>
          </a:prstGeom>
          <a:solidFill>
            <a:srgbClr val="7C3AED"/>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textruta 3">
            <a:extLst>
              <a:ext uri="{FF2B5EF4-FFF2-40B4-BE49-F238E27FC236}">
                <a16:creationId xmlns:a16="http://schemas.microsoft.com/office/drawing/2014/main" id="{9D74A263-6391-27EC-E24B-6352D5230B96}"/>
              </a:ext>
            </a:extLst>
          </p:cNvPr>
          <p:cNvSpPr txBox="1"/>
          <p:nvPr/>
        </p:nvSpPr>
        <p:spPr>
          <a:xfrm>
            <a:off x="609600" y="635000"/>
            <a:ext cx="7620000" cy="369332"/>
          </a:xfrm>
          <a:prstGeom prst="rect">
            <a:avLst/>
          </a:prstGeom>
          <a:noFill/>
        </p:spPr>
        <p:txBody>
          <a:bodyPr vert="horz" wrap="square" lIns="0" tIns="0" rIns="0" bIns="0" rtlCol="0">
            <a:noAutofit/>
          </a:bodyPr>
          <a:lstStyle/>
          <a:p>
            <a:r>
              <a:rPr lang="sv-SE" sz="3400" b="1">
                <a:solidFill>
                  <a:srgbClr val="FFFFFF"/>
                </a:solidFill>
                <a:latin typeface="Segoe UI" panose="020B0502040204020203" pitchFamily="34" charset="0"/>
              </a:rPr>
              <a:t>Sammanfattning</a:t>
            </a:r>
          </a:p>
        </p:txBody>
      </p:sp>
      <p:sp>
        <p:nvSpPr>
          <p:cNvPr id="5" name="textruta 4">
            <a:extLst>
              <a:ext uri="{FF2B5EF4-FFF2-40B4-BE49-F238E27FC236}">
                <a16:creationId xmlns:a16="http://schemas.microsoft.com/office/drawing/2014/main" id="{207ADBB3-4420-A1EA-A122-9D0707E01153}"/>
              </a:ext>
            </a:extLst>
          </p:cNvPr>
          <p:cNvSpPr txBox="1"/>
          <p:nvPr/>
        </p:nvSpPr>
        <p:spPr>
          <a:xfrm>
            <a:off x="609600" y="1524000"/>
            <a:ext cx="8128000" cy="369332"/>
          </a:xfrm>
          <a:prstGeom prst="rect">
            <a:avLst/>
          </a:prstGeom>
          <a:noFill/>
        </p:spPr>
        <p:txBody>
          <a:bodyPr vert="horz" wrap="square" lIns="0" tIns="0" rIns="0" bIns="0" rtlCol="0">
            <a:noAutofit/>
          </a:bodyPr>
          <a:lstStyle/>
          <a:p>
            <a:pPr marL="228600" indent="-228600">
              <a:lnSpc>
                <a:spcPct val="110000"/>
              </a:lnSpc>
              <a:spcAft>
                <a:spcPts val="600"/>
              </a:spcAft>
              <a:buClr>
                <a:srgbClr val="7C3AED"/>
              </a:buClr>
              <a:buFont typeface="+mj-lt"/>
              <a:buChar char="•"/>
            </a:pPr>
            <a:r>
              <a:rPr lang="sv-SE" sz="1600">
                <a:solidFill>
                  <a:srgbClr val="FFFFFF"/>
                </a:solidFill>
                <a:latin typeface="Segoe UI" panose="020B0502040204020203" pitchFamily="34" charset="0"/>
              </a:rPr>
              <a:t>Fyra projekt: kulturanalys, praktisk maskininlärning, samhällsgranskning, verktygsutvärdering</a:t>
            </a:r>
          </a:p>
          <a:p>
            <a:pPr marL="228600" indent="-228600">
              <a:lnSpc>
                <a:spcPct val="110000"/>
              </a:lnSpc>
              <a:spcAft>
                <a:spcPts val="600"/>
              </a:spcAft>
              <a:buClr>
                <a:srgbClr val="7C3AED"/>
              </a:buClr>
              <a:buFont typeface="+mj-lt"/>
              <a:buChar char="•"/>
            </a:pPr>
            <a:r>
              <a:rPr lang="sv-SE" sz="1600">
                <a:solidFill>
                  <a:srgbClr val="FFFFFF"/>
                </a:solidFill>
                <a:latin typeface="Segoe UI" panose="020B0502040204020203" pitchFamily="34" charset="0"/>
              </a:rPr>
              <a:t>Alla följer processen planera → genomför → reflektera → redovisa</a:t>
            </a:r>
          </a:p>
          <a:p>
            <a:pPr marL="228600" indent="-228600">
              <a:lnSpc>
                <a:spcPct val="110000"/>
              </a:lnSpc>
              <a:spcAft>
                <a:spcPts val="600"/>
              </a:spcAft>
              <a:buClr>
                <a:srgbClr val="7C3AED"/>
              </a:buClr>
              <a:buFont typeface="+mj-lt"/>
              <a:buChar char="•"/>
            </a:pPr>
            <a:r>
              <a:rPr lang="sv-SE" sz="1600">
                <a:solidFill>
                  <a:srgbClr val="FFFFFF"/>
                </a:solidFill>
                <a:latin typeface="Segoe UI" panose="020B0502040204020203" pitchFamily="34" charset="0"/>
              </a:rPr>
              <a:t>Projekt 2 ger underlag för att använda AI och jämföra med människan; projekt 3 och 4 för lagar och resonemang</a:t>
            </a:r>
          </a:p>
          <a:p>
            <a:pPr marL="228600" indent="-228600">
              <a:lnSpc>
                <a:spcPct val="110000"/>
              </a:lnSpc>
              <a:spcAft>
                <a:spcPts val="600"/>
              </a:spcAft>
              <a:buClr>
                <a:srgbClr val="7C3AED"/>
              </a:buClr>
              <a:buFont typeface="+mj-lt"/>
              <a:buChar char="•"/>
            </a:pPr>
            <a:r>
              <a:rPr lang="sv-SE" sz="1600">
                <a:solidFill>
                  <a:srgbClr val="FFFFFF"/>
                </a:solidFill>
                <a:latin typeface="Segoe UI" panose="020B0502040204020203" pitchFamily="34" charset="0"/>
              </a:rPr>
              <a:t>Kvalitet visas med frågeställning, källor, begrepp, nyansering, exempel och egen ståndpunkt</a:t>
            </a:r>
          </a:p>
          <a:p>
            <a:pPr marL="228600" indent="-228600">
              <a:lnSpc>
                <a:spcPct val="110000"/>
              </a:lnSpc>
              <a:spcAft>
                <a:spcPts val="600"/>
              </a:spcAft>
              <a:buClr>
                <a:srgbClr val="7C3AED"/>
              </a:buClr>
              <a:buFont typeface="+mj-lt"/>
              <a:buChar char="•"/>
            </a:pPr>
            <a:r>
              <a:rPr lang="sv-SE" sz="1600">
                <a:solidFill>
                  <a:srgbClr val="FFFFFF"/>
                </a:solidFill>
                <a:latin typeface="Segoe UI" panose="020B0502040204020203" pitchFamily="34" charset="0"/>
              </a:rPr>
              <a:t>Var öppen med hur du använt AI – bifoga AI-deklarationen</a:t>
            </a:r>
          </a:p>
        </p:txBody>
      </p:sp>
      <p:sp>
        <p:nvSpPr>
          <p:cNvPr id="6" name="textruta 5">
            <a:extLst>
              <a:ext uri="{FF2B5EF4-FFF2-40B4-BE49-F238E27FC236}">
                <a16:creationId xmlns:a16="http://schemas.microsoft.com/office/drawing/2014/main" id="{E1BE2EE3-6A48-2F63-05BA-0EE74B2DD94B}"/>
              </a:ext>
            </a:extLst>
          </p:cNvPr>
          <p:cNvSpPr txBox="1"/>
          <p:nvPr/>
        </p:nvSpPr>
        <p:spPr>
          <a:xfrm>
            <a:off x="609600" y="5969000"/>
            <a:ext cx="8128000" cy="381000"/>
          </a:xfrm>
          <a:prstGeom prst="rect">
            <a:avLst/>
          </a:prstGeom>
          <a:noFill/>
        </p:spPr>
        <p:txBody>
          <a:bodyPr vert="horz" wrap="square" lIns="0" tIns="0" rIns="0" bIns="0" rtlCol="0">
            <a:noAutofit/>
          </a:bodyPr>
          <a:lstStyle/>
          <a:p>
            <a:r>
              <a:rPr lang="sv-SE" sz="1300">
                <a:solidFill>
                  <a:srgbClr val="C7C7E8"/>
                </a:solidFill>
                <a:latin typeface="Segoe UI" panose="020B0502040204020203" pitchFamily="34" charset="0"/>
              </a:rPr>
              <a:t>Avslutande quiz: 29 frågor från alla kapitel</a:t>
            </a:r>
          </a:p>
        </p:txBody>
      </p:sp>
      <p:sp>
        <p:nvSpPr>
          <p:cNvPr id="7" name="textruta 6">
            <a:extLst>
              <a:ext uri="{FF2B5EF4-FFF2-40B4-BE49-F238E27FC236}">
                <a16:creationId xmlns:a16="http://schemas.microsoft.com/office/drawing/2014/main" id="{296AC2EB-7259-9149-4AC0-B194C1DDB5EA}"/>
              </a:ext>
            </a:extLst>
          </p:cNvPr>
          <p:cNvSpPr txBox="1"/>
          <p:nvPr/>
        </p:nvSpPr>
        <p:spPr>
          <a:xfrm>
            <a:off x="609600" y="6477000"/>
            <a:ext cx="10972800" cy="369332"/>
          </a:xfrm>
          <a:prstGeom prst="rect">
            <a:avLst/>
          </a:prstGeom>
          <a:noFill/>
        </p:spPr>
        <p:txBody>
          <a:bodyPr vert="horz" wrap="square" lIns="0" tIns="0" rIns="0" bIns="0" rtlCol="0">
            <a:noAutofit/>
          </a:bodyPr>
          <a:lstStyle/>
          <a:p>
            <a:r>
              <a:rPr lang="it-IT" sz="900">
                <a:solidFill>
                  <a:srgbClr val="C7C7E8"/>
                </a:solidFill>
                <a:latin typeface="Segoe UI" panose="020B0502040204020203" pitchFamily="34" charset="0"/>
              </a:rPr>
              <a:t>AI-läromedel · Kapitel 5 · bionicreading.se/ai-laromedel · CC BY-SA 4.0</a:t>
            </a:r>
            <a:endParaRPr lang="sv-SE" sz="900">
              <a:solidFill>
                <a:srgbClr val="C7C7E8"/>
              </a:solidFill>
              <a:latin typeface="Segoe UI" panose="020B0502040204020203" pitchFamily="34" charset="0"/>
            </a:endParaRPr>
          </a:p>
        </p:txBody>
      </p:sp>
      <p:sp>
        <p:nvSpPr>
          <p:cNvPr id="8" name="textruta 7">
            <a:extLst>
              <a:ext uri="{FF2B5EF4-FFF2-40B4-BE49-F238E27FC236}">
                <a16:creationId xmlns:a16="http://schemas.microsoft.com/office/drawing/2014/main" id="{D6269D11-4B9C-D296-2149-BEA9C44B04C6}"/>
              </a:ext>
            </a:extLst>
          </p:cNvPr>
          <p:cNvSpPr txBox="1"/>
          <p:nvPr/>
        </p:nvSpPr>
        <p:spPr>
          <a:xfrm>
            <a:off x="10820400" y="6477000"/>
            <a:ext cx="762000" cy="369332"/>
          </a:xfrm>
          <a:prstGeom prst="rect">
            <a:avLst/>
          </a:prstGeom>
          <a:noFill/>
        </p:spPr>
        <p:txBody>
          <a:bodyPr vert="horz" wrap="square" lIns="0" tIns="0" rIns="0" bIns="0" rtlCol="0">
            <a:noAutofit/>
          </a:bodyPr>
          <a:lstStyle/>
          <a:p>
            <a:pPr algn="r"/>
            <a:r>
              <a:rPr lang="sv-SE" sz="900">
                <a:solidFill>
                  <a:srgbClr val="C7C7E8"/>
                </a:solidFill>
                <a:latin typeface="Segoe UI" panose="020B0502040204020203" pitchFamily="34" charset="0"/>
              </a:rPr>
              <a:t>16</a:t>
            </a:r>
          </a:p>
        </p:txBody>
      </p:sp>
    </p:spTree>
    <p:extLst>
      <p:ext uri="{BB962C8B-B14F-4D97-AF65-F5344CB8AC3E}">
        <p14:creationId xmlns:p14="http://schemas.microsoft.com/office/powerpoint/2010/main" val="150423950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1976</Words>
  <Application>Microsoft Office PowerPoint</Application>
  <PresentationFormat>Anpassad</PresentationFormat>
  <Paragraphs>210</Paragraphs>
  <Slides>16</Slides>
  <Notes>16</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16</vt:i4>
      </vt:variant>
    </vt:vector>
  </HeadingPairs>
  <TitlesOfParts>
    <vt:vector size="22" baseType="lpstr">
      <vt:lpstr>Aptos</vt:lpstr>
      <vt:lpstr>Aptos Display</vt:lpstr>
      <vt:lpstr>Arial</vt:lpstr>
      <vt:lpstr>Segoe UI</vt:lpstr>
      <vt:lpstr>Segoe UI Emoji</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Conny Lindgren</dc:creator>
  <cp:lastModifiedBy>Conny Lindgren</cp:lastModifiedBy>
  <cp:revision>1</cp:revision>
  <dcterms:created xsi:type="dcterms:W3CDTF">2026-09-17T10:05:51Z</dcterms:created>
  <dcterms:modified xsi:type="dcterms:W3CDTF">2026-09-17T10:05:51Z</dcterms:modified>
</cp:coreProperties>
</file>