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C3E86B-F27F-4DC2-897B-6E90D2E135A5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1E5857-D8F8-4414-AACD-12C3E9DF9F1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83502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Kursens tekniska kärna. Täcker större delen av det centrala innehållet under Artificiell intelligens: data och datakvalitet, regression, klassificering, beslutsträd, övervakat och oövervakat lärande, neurala nätverk, NLP, datorseende, generativ AI. Lägg gärna en praktisk övning (Teachable Machine) före brödtexten.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E5857-D8F8-4414-AACD-12C3E9DF9F1F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563906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Övning: be eleverna skriva regler som skiljer spam från vanlig post. Låt klassen leta undantag. Insikten att reglerna aldrig blir färdiga är motivet för maskininlärning.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E5857-D8F8-4414-AACD-12C3E9DF9F1F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358469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Klassiskt exempel: spamfiltret får se många mejl märkta skräp/inte skräp och lär sig typiska drag. Tre faktorer bakom boomen: data, hårdvara (GPU:er), algoritmer (djupinlärning).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E5857-D8F8-4414-AACD-12C3E9DF9F1F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238714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Vikten av data, datakvalitet och val av data är en egen punkt i det centrala innehållet.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E5857-D8F8-4414-AACD-12C3E9DF9F1F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814493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Ladda gärna ner ett dataset från Kaggle själv och visa hur rörigt det ser ut.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E5857-D8F8-4414-AACD-12C3E9DF9F1F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03303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Liknelse: plugga på vissa uppgifter och skriv sedan ett prov med andra. Klarar man provet har man förstått – inte bara memorerat.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E5857-D8F8-4414-AACD-12C3E9DF9F1F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76284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Övning: ge en liten tabell med brus, saknade värden och en underrepresenterad grupp. Låt grupper föreslå åtgärd och argumentera för vad som går förlorat. Koppla till kapitel 2.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E5857-D8F8-4414-AACD-12C3E9DF9F1F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434218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Övning i läromedlet: AI-pipelinen i rätt ordning. Projekt 2 följer exakt den här processen. Steg 0 handlar lika mycket om lag och etik som teknik.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E5857-D8F8-4414-AACD-12C3E9DF9F1F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728394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Introducera skillnaden med konkreta exempel: spamfilter (övervakad) mot kundsegmentering (oövervakad) mot spel-AI (förstärkning).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E5857-D8F8-4414-AACD-12C3E9DF9F1F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48856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Övervakad inlärning: varje exempel har ett känt svar (etikett). Modellen lär sig att mappa indata till rätt svar.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E5857-D8F8-4414-AACD-12C3E9DF9F1F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60917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Rita linjen och residualerna på tavlan. Poängen: träning = hitta de parametervärden som ger minst fel.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E5857-D8F8-4414-AACD-12C3E9DF9F1F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976797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Övning kNN på golvet: markera två klasser med lappar, placera en ny punkt och rösta med k = 1, 3 och 7. Vanlig missuppfattning: 100 % rätt på träningsdatan är bra. Ofta ett tecken på överanpassning.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E5857-D8F8-4414-AACD-12C3E9DF9F1F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099523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Övning: ge en datamängd på 12–16 rader (frukt: färg, vikt, form → äpple/päron) och låt grupper bygga ett träd. Träden blir olika – och alla går att förklara. Skillnad mot kapitel 3: frågorna lärs in, de skrivs inte av en människa.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E5857-D8F8-4414-AACD-12C3E9DF9F1F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253587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Diskussionsfråga: i vilket system är ett falskt alarm värre än en miss – och tvärtom?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E5857-D8F8-4414-AACD-12C3E9DF9F1F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705573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Liknelse: sortera en låda blandade knappar i högar utan att någon gett dig kategorierna.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E5857-D8F8-4414-AACD-12C3E9DF9F1F}" type="slidenum">
              <a:rPr lang="sv-SE" smtClean="0"/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373633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Koppling till kapitel 1: förstärkningsinlärning nämndes som ett av fem sätt att bygga AI.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E5857-D8F8-4414-AACD-12C3E9DF9F1F}" type="slidenum">
              <a:rPr lang="sv-SE" smtClean="0"/>
              <a:t>16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303905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Övning i läromedlet: Para ihop metod med exempel.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E5857-D8F8-4414-AACD-12C3E9DF9F1F}" type="slidenum">
              <a:rPr lang="sv-SE" smtClean="0"/>
              <a:t>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216503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Vanlig missuppfattning: neurala nätverk fungerar som hjärnan. Inspirationen är biologisk, konstruktionen är matematik.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E5857-D8F8-4414-AACD-12C3E9DF9F1F}" type="slidenum">
              <a:rPr lang="sv-SE" smtClean="0"/>
              <a:t>18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10743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Räkna en neuron för hand på tavlan: två invärden, två vikter, bias, ReLU. Tre minuter. Utan aktiveringsfunktion vore nätverket bara en linjär beräkning. OBS två betydelser av bias: biastermen i neuronen är inte samma sak som bias i data (kapitel 2).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E5857-D8F8-4414-AACD-12C3E9DF9F1F}" type="slidenum">
              <a:rPr lang="sv-SE" smtClean="0"/>
              <a:t>19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392499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Bakom de flesta AI-genombrotten på 2010- och 2020-talen. Koppla till transparensfrågan i kapitel 2.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E5857-D8F8-4414-AACD-12C3E9DF9F1F}" type="slidenum">
              <a:rPr lang="sv-SE" smtClean="0"/>
              <a:t>20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467320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Här finns det innehåll eleverna möter dagligen. Gör gärna promptövningen på storskärm tillsammans.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E5857-D8F8-4414-AACD-12C3E9DF9F1F}" type="slidenum">
              <a:rPr lang="sv-SE" smtClean="0"/>
              <a:t>21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726033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Chattbottar, röstassistenter, spamfilter och sökmotorer bygger alla på NLP. NLP är mer än textgenerering – från stavningskontroll till dialogsystem.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E5857-D8F8-4414-AACD-12C3E9DF9F1F}" type="slidenum">
              <a:rPr lang="sv-SE" smtClean="0"/>
              <a:t>22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633542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Tillämpningar: Face ID, självkörande bilar, medicinsk bildanalys, kvalitetskontroll i fabriker. Kräver stora mängder märkt bilddata – och bias i datan ger orättvisa resultat, som i kapitel 2.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E5857-D8F8-4414-AACD-12C3E9DF9F1F}" type="slidenum">
              <a:rPr lang="sv-SE" smtClean="0"/>
              <a:t>23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8900170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Vanlig missuppfattning: modellen slår upp svaret. En språkmodell söker inte i en databas (om den inte kopplats till en) – den genererar. Därför hallucinationer.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E5857-D8F8-4414-AACD-12C3E9DF9F1F}" type="slidenum">
              <a:rPr lang="sv-SE" smtClean="0"/>
              <a:t>24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57837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Generativ AI är samma maskininlärning som resten av kapitlet, men uppgiften är omvänd: producera i stället för klassificera.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E5857-D8F8-4414-AACD-12C3E9DF9F1F}" type="slidenum">
              <a:rPr lang="sv-SE" smtClean="0"/>
              <a:t>25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9649761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Övning på storskärm: ställ samma fråga tre gånger på olika sätt. Jaga en hallucination: be om tre källor om något lokalt och kontrollera dem live.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E5857-D8F8-4414-AACD-12C3E9DF9F1F}" type="slidenum">
              <a:rPr lang="sv-SE" smtClean="0"/>
              <a:t>26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6022150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Fråga 3 knyter an till upphovsrättsfrågorna i kapitel 2 och passar som uppvärmning inför projekt 1 och 4.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E5857-D8F8-4414-AACD-12C3E9DF9F1F}" type="slidenum">
              <a:rPr lang="sv-SE" smtClean="0"/>
              <a:t>27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1726310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Bedömningstillfälle: begreppsprov (förmåga 1) med förklaringsfrågor, t.ex. varför en språkmodell kan hallucinera.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1E5857-D8F8-4414-AACD-12C3E9DF9F1F}" type="slidenum">
              <a:rPr lang="sv-SE" smtClean="0"/>
              <a:t>28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32567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0C51471-41EE-93DA-9FD3-0E2B37E3A8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E0EF504-6CD3-C62A-87DB-9ACF748B91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C45E488-960C-A712-F71D-DD9AFAF9E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7F97A-2575-4BD3-9456-7C86996FBB6B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484366C-4018-0479-A775-07B0C9592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177AE42-2F2A-3F07-DDAC-8D76C58AD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C0DC7-39C5-4BEB-AFE7-A2F1ADB811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47715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6A8593F-43AD-9ABE-F1A5-B0B58EBE0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6DA96BA-392A-121D-89A5-3A220338A5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8DFE46A-790F-8967-1377-D0AFF6F4E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7F97A-2575-4BD3-9456-7C86996FBB6B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A7F9810-C186-0E75-EC14-DB09F1ECB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78835E0-0CB3-A017-85E5-FE3A5E6CE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C0DC7-39C5-4BEB-AFE7-A2F1ADB811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01557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F828BEC-A5EC-107F-E76E-C99F19188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DF9E676-3947-D221-495C-2788DF0D66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4A2E29A-C0C5-71BD-0E9A-7EA8D61A7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7F97A-2575-4BD3-9456-7C86996FBB6B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DFF7DA5-02FE-2F7D-04B2-8A0112F28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71B4D06-CD6B-3545-9397-BA0023859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C0DC7-39C5-4BEB-AFE7-A2F1ADB811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88304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6B28822-C35C-C2E5-1A96-D5D123554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F5EB61-456D-8AB3-077A-2D6D5EA876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F70D51F-E659-F451-41BE-9897DE4582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1818B01-E85C-07BB-CDB5-F00544AD3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7F97A-2575-4BD3-9456-7C86996FBB6B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24C12FD-C92C-76C6-3A7D-73F9E82EB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2BF8DBA-7EDD-6B92-435A-30CA08C42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C0DC7-39C5-4BEB-AFE7-A2F1ADB811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58790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C0CDDFC-A253-0F5B-2B28-54621ACD9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D727AD2-8CC4-337F-1D61-3030B02EEC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59DF7B5-3BC4-CF3C-1C69-EC451845EC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0D8E2053-60E6-6472-2126-D6AE9F4245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CF1E0565-EDB7-9D5A-C7E1-EA8DCBF37F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ED52933B-D075-71C8-B272-61C73FC64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7F97A-2575-4BD3-9456-7C86996FBB6B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718DDAA2-D5C8-6906-4ED0-EC2BDE87C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E8063350-3A73-5DE0-9C9C-A468DBECF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C0DC7-39C5-4BEB-AFE7-A2F1ADB811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93633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17EB594-A613-E4BF-5AAA-36295A65A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949C8785-1412-F677-7DC3-108224144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7F97A-2575-4BD3-9456-7C86996FBB6B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5296DCBA-48F5-5B28-21FE-2CD2A6305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CDF6416B-1F7A-2420-FFF7-08187B025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C0DC7-39C5-4BEB-AFE7-A2F1ADB811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10108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EF16CCA-E68F-F52D-6AD1-B88E4A39F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7F97A-2575-4BD3-9456-7C86996FBB6B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C76ECD1D-A818-C2BD-80E4-8794035B3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50D7D44-9477-5A79-5B7B-BF2ED9C93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C0DC7-39C5-4BEB-AFE7-A2F1ADB811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75230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64E9E7D-8889-D32D-6CAE-63FB25589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B27EB6F-6D95-8917-E4E7-325817A0AE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1568B95-F83B-0781-160E-44C56B2C9D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1A92CFF-60AF-0F63-29C6-A14711726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7F97A-2575-4BD3-9456-7C86996FBB6B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69B7702-6F48-F083-C87C-C95FEC42D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A469187-2668-D2DD-39DF-95FF81F20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C0DC7-39C5-4BEB-AFE7-A2F1ADB811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43015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F045AF8-D676-430E-EA39-D3EEA19B5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CD8F909A-7B9C-6BD9-5EA9-F2771F7FBF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19EC770-ED2D-D04F-A75E-1608AB3A39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5C6CA30-92BC-94BF-5879-BC84329CC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7F97A-2575-4BD3-9456-7C86996FBB6B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27E793B-CAA8-DA39-AABC-5E37D0F28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61A11F3-EF65-6F42-DB76-38850DDB9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C0DC7-39C5-4BEB-AFE7-A2F1ADB811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73392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09B9673-E25F-6C1C-66B3-E715425EA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0DCEBC26-9E62-19C0-59BF-6FB8808AE7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428D5B8-7B29-77FF-1618-31E259C1B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7F97A-2575-4BD3-9456-7C86996FBB6B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71948D8-2BC0-4D87-5319-D5807A18A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C09BB2E-904E-0013-3CD2-CBE8CA157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C0DC7-39C5-4BEB-AFE7-A2F1ADB811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15889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6D9D6008-D484-C1C1-BB3B-D800996C0A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D7BB82C8-21E1-9E31-6736-3367877295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00DBFAD-1DF8-0233-5C4B-B807451CD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7F97A-2575-4BD3-9456-7C86996FBB6B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42024FF-30C3-A55F-C41E-F76E55EAD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40C038A-E375-F27D-64C2-57078EBA0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C0DC7-39C5-4BEB-AFE7-A2F1ADB811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71086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D911587D-CDCB-68A1-D7E9-7C5D046B8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A0B0F30-1747-9568-15D6-3B68FB9EC2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A99A1F0-C6DE-B221-A002-E5C468F9B2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E7F97A-2575-4BD3-9456-7C86996FBB6B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27667D3-9490-6EF1-1059-CF1AC49B06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8131D48-D59D-4A44-E60C-DEB54F0DAD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CC0DC7-39C5-4BEB-AFE7-A2F1ADB811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09361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1B69EF4-4A7E-9326-14CA-A1E8709513D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1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Ellips 2">
            <a:extLst>
              <a:ext uri="{FF2B5EF4-FFF2-40B4-BE49-F238E27FC236}">
                <a16:creationId xmlns:a16="http://schemas.microsoft.com/office/drawing/2014/main" id="{93FDD7AF-4623-AC1E-4697-1F9EE36DF214}"/>
              </a:ext>
            </a:extLst>
          </p:cNvPr>
          <p:cNvSpPr/>
          <p:nvPr/>
        </p:nvSpPr>
        <p:spPr>
          <a:xfrm>
            <a:off x="7620000" y="-1778000"/>
            <a:ext cx="6604000" cy="6604000"/>
          </a:xfrm>
          <a:prstGeom prst="ellipse">
            <a:avLst/>
          </a:prstGeom>
          <a:solidFill>
            <a:srgbClr val="7C3AE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Ellips 3">
            <a:extLst>
              <a:ext uri="{FF2B5EF4-FFF2-40B4-BE49-F238E27FC236}">
                <a16:creationId xmlns:a16="http://schemas.microsoft.com/office/drawing/2014/main" id="{2D758E71-64ED-9485-EA06-D7F67E4EBC6F}"/>
              </a:ext>
            </a:extLst>
          </p:cNvPr>
          <p:cNvSpPr/>
          <p:nvPr/>
        </p:nvSpPr>
        <p:spPr>
          <a:xfrm>
            <a:off x="9652000" y="3810000"/>
            <a:ext cx="4572000" cy="4572000"/>
          </a:xfrm>
          <a:prstGeom prst="ellipse">
            <a:avLst/>
          </a:prstGeom>
          <a:solidFill>
            <a:srgbClr val="2563E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86A35D64-6CFF-AFB0-FE54-9F4960B4F8E7}"/>
              </a:ext>
            </a:extLst>
          </p:cNvPr>
          <p:cNvSpPr txBox="1"/>
          <p:nvPr/>
        </p:nvSpPr>
        <p:spPr>
          <a:xfrm>
            <a:off x="609600" y="889000"/>
            <a:ext cx="762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 b="1">
                <a:solidFill>
                  <a:srgbClr val="C7C7E8"/>
                </a:solidFill>
                <a:latin typeface="Segoe UI" panose="020B0502040204020203" pitchFamily="34" charset="0"/>
              </a:rPr>
              <a:t>AI-LÄROMEDEL · INTRODUKTION TILL ARTIFICIELL INTELLIGENS</a:t>
            </a:r>
          </a:p>
        </p:txBody>
      </p:sp>
      <p:sp>
        <p:nvSpPr>
          <p:cNvPr id="7" name="Ellips 6">
            <a:extLst>
              <a:ext uri="{FF2B5EF4-FFF2-40B4-BE49-F238E27FC236}">
                <a16:creationId xmlns:a16="http://schemas.microsoft.com/office/drawing/2014/main" id="{BE733E7F-9E80-A45D-E2DF-FBB7C37810C1}"/>
              </a:ext>
            </a:extLst>
          </p:cNvPr>
          <p:cNvSpPr/>
          <p:nvPr/>
        </p:nvSpPr>
        <p:spPr>
          <a:xfrm>
            <a:off x="609600" y="1397000"/>
            <a:ext cx="1168400" cy="1168400"/>
          </a:xfrm>
          <a:prstGeom prst="ellipse">
            <a:avLst/>
          </a:prstGeom>
          <a:solidFill>
            <a:srgbClr val="7C3AE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EAF5EA67-CD7A-56DA-2996-B7535DF3F750}"/>
              </a:ext>
            </a:extLst>
          </p:cNvPr>
          <p:cNvSpPr txBox="1"/>
          <p:nvPr/>
        </p:nvSpPr>
        <p:spPr>
          <a:xfrm>
            <a:off x="609600" y="1549400"/>
            <a:ext cx="1168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sz="4400" b="1">
                <a:solidFill>
                  <a:srgbClr val="FFFFFF"/>
                </a:solidFill>
                <a:latin typeface="Segoe UI" panose="020B0502040204020203" pitchFamily="34" charset="0"/>
              </a:rPr>
              <a:t>4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00164B28-2521-28E8-B9A0-3B32B609227B}"/>
              </a:ext>
            </a:extLst>
          </p:cNvPr>
          <p:cNvSpPr txBox="1"/>
          <p:nvPr/>
        </p:nvSpPr>
        <p:spPr>
          <a:xfrm>
            <a:off x="609600" y="2921000"/>
            <a:ext cx="812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4400" b="1">
                <a:solidFill>
                  <a:srgbClr val="FFFFFF"/>
                </a:solidFill>
                <a:latin typeface="Segoe UI" panose="020B0502040204020203" pitchFamily="34" charset="0"/>
              </a:rPr>
              <a:t>Tekniken bakom AI: Inlärning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8C9503A1-FA2C-4D72-B6A7-1980362EC895}"/>
              </a:ext>
            </a:extLst>
          </p:cNvPr>
          <p:cNvSpPr txBox="1"/>
          <p:nvPr/>
        </p:nvSpPr>
        <p:spPr>
          <a:xfrm>
            <a:off x="609600" y="4699000"/>
            <a:ext cx="812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>
                <a:solidFill>
                  <a:srgbClr val="C7C7E8"/>
                </a:solidFill>
                <a:latin typeface="Segoe UI" panose="020B0502040204020203" pitchFamily="34" charset="0"/>
              </a:rPr>
              <a:t>Maskininlärning, data, AI-pipelinen, övervakad och oövervakad inlärning, beslutsträd, neurala nätverk, NLP, datorseende och generativ AI.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015AA1B3-2D15-A45D-BA12-71838F709118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C7C7E8"/>
                </a:solidFill>
                <a:latin typeface="Segoe UI" panose="020B0502040204020203" pitchFamily="34" charset="0"/>
              </a:rPr>
              <a:t>AI-läromedel · Kapitel 4 · bionicreading.se/ai-laromedel · CC BY-SA 4.0</a:t>
            </a:r>
            <a:endParaRPr lang="sv-SE" sz="900">
              <a:solidFill>
                <a:srgbClr val="C7C7E8"/>
              </a:solidFill>
              <a:latin typeface="Segoe UI" panose="020B0502040204020203" pitchFamily="34" charset="0"/>
            </a:endParaRP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22EB2D95-88D9-69B9-A367-76F82652E8A4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C7C7E8"/>
                </a:solidFill>
                <a:latin typeface="Segoe UI" panose="020B0502040204020203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10458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EBE80A56-4218-FB6B-F169-8C3A0E9C280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E938F8B7-4468-4D07-7B0F-6B8273BCCAEE}"/>
              </a:ext>
            </a:extLst>
          </p:cNvPr>
          <p:cNvSpPr txBox="1"/>
          <p:nvPr/>
        </p:nvSpPr>
        <p:spPr>
          <a:xfrm>
            <a:off x="609600" y="1524000"/>
            <a:ext cx="381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5000" b="1">
                <a:solidFill>
                  <a:srgbClr val="7C3AED"/>
                </a:solidFill>
                <a:latin typeface="Segoe UI" panose="020B0502040204020203" pitchFamily="34" charset="0"/>
              </a:rPr>
              <a:t>4.1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F41E899A-7BDC-8108-39FC-2146CF2FE608}"/>
              </a:ext>
            </a:extLst>
          </p:cNvPr>
          <p:cNvSpPr txBox="1"/>
          <p:nvPr/>
        </p:nvSpPr>
        <p:spPr>
          <a:xfrm>
            <a:off x="4191000" y="2159000"/>
            <a:ext cx="736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4000" b="1">
                <a:solidFill>
                  <a:srgbClr val="1A1A2E"/>
                </a:solidFill>
                <a:latin typeface="Segoe UI" panose="020B0502040204020203" pitchFamily="34" charset="0"/>
              </a:rPr>
              <a:t>Vad är maskininlärning?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2386B7F8-428D-FEA2-C16E-FEE3B0DDD0DD}"/>
              </a:ext>
            </a:extLst>
          </p:cNvPr>
          <p:cNvSpPr txBox="1"/>
          <p:nvPr/>
        </p:nvSpPr>
        <p:spPr>
          <a:xfrm>
            <a:off x="4191000" y="3619500"/>
            <a:ext cx="736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>
                <a:solidFill>
                  <a:srgbClr val="5A5A7A"/>
                </a:solidFill>
                <a:latin typeface="Segoe UI" panose="020B0502040204020203" pitchFamily="34" charset="0"/>
              </a:rPr>
              <a:t>Visa exempel – låt modellen hitta reglerna.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04717196-2EB9-15D0-D4A1-E5F305A5F4D6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4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9F2F941E-396C-6963-1F78-C1A460F25BDB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476514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877F217E-81B6-C3EF-CD4D-67EB3F4201AC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Vanlig programmering mot maskininlärning</a:t>
            </a:r>
          </a:p>
        </p:txBody>
      </p:sp>
      <p:sp>
        <p:nvSpPr>
          <p:cNvPr id="3" name="Rektangel: rundade hörn 2">
            <a:extLst>
              <a:ext uri="{FF2B5EF4-FFF2-40B4-BE49-F238E27FC236}">
                <a16:creationId xmlns:a16="http://schemas.microsoft.com/office/drawing/2014/main" id="{1C235F9D-5841-C026-5AE5-1A4B7A1287AD}"/>
              </a:ext>
            </a:extLst>
          </p:cNvPr>
          <p:cNvSpPr/>
          <p:nvPr/>
        </p:nvSpPr>
        <p:spPr>
          <a:xfrm>
            <a:off x="609600" y="1397000"/>
            <a:ext cx="5334000" cy="3606800"/>
          </a:xfrm>
          <a:prstGeom prst="roundRect">
            <a:avLst>
              <a:gd name="adj" fmla="val 5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8FE0955E-0987-0F9F-8326-E73DFE990BD2}"/>
              </a:ext>
            </a:extLst>
          </p:cNvPr>
          <p:cNvSpPr txBox="1"/>
          <p:nvPr/>
        </p:nvSpPr>
        <p:spPr>
          <a:xfrm>
            <a:off x="914400" y="16510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2000" b="1">
                <a:solidFill>
                  <a:srgbClr val="7C3AED"/>
                </a:solidFill>
                <a:latin typeface="Segoe UI" panose="020B0502040204020203" pitchFamily="34" charset="0"/>
              </a:rPr>
              <a:t>Vanlig programmering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14ED8D2D-E486-04DF-2062-F8036E78DB17}"/>
              </a:ext>
            </a:extLst>
          </p:cNvPr>
          <p:cNvSpPr txBox="1"/>
          <p:nvPr/>
        </p:nvSpPr>
        <p:spPr>
          <a:xfrm>
            <a:off x="914400" y="22352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Du skriver reglerna själv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if ålder &gt; 18 and inkomst &gt; 25000: bevilja lån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Förutsägbart och exakt – men reglerna blir aldrig färdiga</a:t>
            </a:r>
          </a:p>
        </p:txBody>
      </p:sp>
      <p:sp>
        <p:nvSpPr>
          <p:cNvPr id="6" name="Rektangel: rundade hörn 5">
            <a:extLst>
              <a:ext uri="{FF2B5EF4-FFF2-40B4-BE49-F238E27FC236}">
                <a16:creationId xmlns:a16="http://schemas.microsoft.com/office/drawing/2014/main" id="{FE400F3F-4E9B-B34B-16D7-756B7EAF61E3}"/>
              </a:ext>
            </a:extLst>
          </p:cNvPr>
          <p:cNvSpPr/>
          <p:nvPr/>
        </p:nvSpPr>
        <p:spPr>
          <a:xfrm>
            <a:off x="6248400" y="1397000"/>
            <a:ext cx="5334000" cy="3606800"/>
          </a:xfrm>
          <a:prstGeom prst="roundRect">
            <a:avLst>
              <a:gd name="adj" fmla="val 5000"/>
            </a:avLst>
          </a:prstGeom>
          <a:solidFill>
            <a:srgbClr val="DBEA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C68BF8D7-106F-1195-FBEB-480E4D7BC684}"/>
              </a:ext>
            </a:extLst>
          </p:cNvPr>
          <p:cNvSpPr txBox="1"/>
          <p:nvPr/>
        </p:nvSpPr>
        <p:spPr>
          <a:xfrm>
            <a:off x="6553200" y="16510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2000" b="1">
                <a:solidFill>
                  <a:srgbClr val="2563EB"/>
                </a:solidFill>
                <a:latin typeface="Segoe UI" panose="020B0502040204020203" pitchFamily="34" charset="0"/>
              </a:rPr>
              <a:t>Maskininlärning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BC01F24E-A75B-97E9-B017-05D512B75DE5}"/>
              </a:ext>
            </a:extLst>
          </p:cNvPr>
          <p:cNvSpPr txBox="1"/>
          <p:nvPr/>
        </p:nvSpPr>
        <p:spPr>
          <a:xfrm>
            <a:off x="6553200" y="22352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Du ger data och rätt svar – modellen hittar reglerna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Träningsdata = (ålder, inkomst, beviljad) … modell.träna()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Vill du känna igen katter visar du tusentals kattbilder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Målet är att generalisera till nya situationer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AE452B63-FD57-071B-D03B-4878C681B973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4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282C7B6B-AE6F-4AE8-7529-4666766A96D9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552487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4C7A248A-2010-BA75-3175-580D45E3381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B1A50093-2A00-7959-AB9E-6B29685FF596}"/>
              </a:ext>
            </a:extLst>
          </p:cNvPr>
          <p:cNvSpPr txBox="1"/>
          <p:nvPr/>
        </p:nvSpPr>
        <p:spPr>
          <a:xfrm>
            <a:off x="609600" y="1524000"/>
            <a:ext cx="381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5000" b="1">
                <a:solidFill>
                  <a:srgbClr val="7C3AED"/>
                </a:solidFill>
                <a:latin typeface="Segoe UI" panose="020B0502040204020203" pitchFamily="34" charset="0"/>
              </a:rPr>
              <a:t>4.2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7AE25A6D-3527-F5A0-E93B-C8A313CB4A66}"/>
              </a:ext>
            </a:extLst>
          </p:cNvPr>
          <p:cNvSpPr txBox="1"/>
          <p:nvPr/>
        </p:nvSpPr>
        <p:spPr>
          <a:xfrm>
            <a:off x="4191000" y="2159000"/>
            <a:ext cx="736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4000" b="1">
                <a:solidFill>
                  <a:srgbClr val="1A1A2E"/>
                </a:solidFill>
                <a:latin typeface="Segoe UI" panose="020B0502040204020203" pitchFamily="34" charset="0"/>
              </a:rPr>
              <a:t>Data för maskininlärning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29124EDD-0EF8-7736-1D19-807DA94DA0AE}"/>
              </a:ext>
            </a:extLst>
          </p:cNvPr>
          <p:cNvSpPr txBox="1"/>
          <p:nvPr/>
        </p:nvSpPr>
        <p:spPr>
          <a:xfrm>
            <a:off x="4191000" y="3619500"/>
            <a:ext cx="736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>
                <a:solidFill>
                  <a:srgbClr val="5A5A7A"/>
                </a:solidFill>
                <a:latin typeface="Segoe UI" panose="020B0502040204020203" pitchFamily="34" charset="0"/>
              </a:rPr>
              <a:t>Utan data finns inget att lära av. Datakvalitet avgör modellens kvalitet.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650467BE-A42E-B9BA-9688-D9516A4DCC12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4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58124A3D-64F1-C73A-E021-743B799F3E4B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2704645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6FDFB174-BAA1-9EA1-CA03-511FC42026C6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Egenskaper, etiketter och datatyper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8BBBA208-8C3C-C409-BDE7-6E1443E68CB1}"/>
              </a:ext>
            </a:extLst>
          </p:cNvPr>
          <p:cNvSpPr txBox="1"/>
          <p:nvPr/>
        </p:nvSpPr>
        <p:spPr>
          <a:xfrm>
            <a:off x="609600" y="1397000"/>
            <a:ext cx="685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Datamängd (dataset)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en samling exempel som modellen tränas på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Egenskap (feature)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mätbara delar av datan – färg, antal ord, temperatur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Etikett (label)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det rätta svaret modellen ska förutsäga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Strukturerad data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tabeller med kolumner och rader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Ostrukturerad data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text, bilder, ljud, video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Tidsseriedata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mätningar ordnade i tid – börskurser, väder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Öppna dataset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Kaggle – verklig data är rörig, ofullständig och lärorik</a:t>
            </a:r>
          </a:p>
        </p:txBody>
      </p:sp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6A04C92B-9AFF-AB8A-5336-5D5A087D8545}"/>
              </a:ext>
            </a:extLst>
          </p:cNvPr>
          <p:cNvSpPr/>
          <p:nvPr/>
        </p:nvSpPr>
        <p:spPr>
          <a:xfrm>
            <a:off x="8128000" y="1524000"/>
            <a:ext cx="3454400" cy="2794000"/>
          </a:xfrm>
          <a:prstGeom prst="roundRect">
            <a:avLst>
              <a:gd name="adj" fmla="val 8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FA610DB5-DF92-2F39-C346-EE8E8349FCC8}"/>
              </a:ext>
            </a:extLst>
          </p:cNvPr>
          <p:cNvSpPr txBox="1"/>
          <p:nvPr/>
        </p:nvSpPr>
        <p:spPr>
          <a:xfrm>
            <a:off x="8432800" y="17780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000" b="1">
                <a:solidFill>
                  <a:srgbClr val="7C3AED"/>
                </a:solidFill>
                <a:latin typeface="Segoe UI" panose="020B0502040204020203" pitchFamily="34" charset="0"/>
              </a:rPr>
              <a:t>NYCKELBEGREPP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3E20112E-C546-E06D-9B3C-4B31353AD9D9}"/>
              </a:ext>
            </a:extLst>
          </p:cNvPr>
          <p:cNvSpPr txBox="1"/>
          <p:nvPr/>
        </p:nvSpPr>
        <p:spPr>
          <a:xfrm>
            <a:off x="8432800" y="21082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2000" b="1">
                <a:solidFill>
                  <a:srgbClr val="1A1A2E"/>
                </a:solidFill>
                <a:latin typeface="Segoe UI" panose="020B0502040204020203" pitchFamily="34" charset="0"/>
              </a:rPr>
              <a:t>Etikett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AFE3F85B-5D1F-29B6-FE23-899E62227987}"/>
              </a:ext>
            </a:extLst>
          </p:cNvPr>
          <p:cNvSpPr txBox="1"/>
          <p:nvPr/>
        </p:nvSpPr>
        <p:spPr>
          <a:xfrm>
            <a:off x="8432800" y="26924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300">
                <a:solidFill>
                  <a:srgbClr val="1A1A2E"/>
                </a:solidFill>
                <a:latin typeface="Segoe UI" panose="020B0502040204020203" pitchFamily="34" charset="0"/>
              </a:rPr>
              <a:t>Det korrekta svaret för ett träningsexempel – det modellen försöker förutsäga.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8A4DE2DF-CAED-78EE-B168-7722819D679A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4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FBC48EC2-86EB-34A7-D12E-55FE5A03BF93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978484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01B02055-47EE-D1B3-0BF9-E8D7AFE274BB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Uppdelning av data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B50507D0-7F62-8000-3C07-BB9924639153}"/>
              </a:ext>
            </a:extLst>
          </p:cNvPr>
          <p:cNvSpPr txBox="1"/>
          <p:nvPr/>
        </p:nvSpPr>
        <p:spPr>
          <a:xfrm>
            <a:off x="609600" y="1270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500">
                <a:solidFill>
                  <a:srgbClr val="5A5A7A"/>
                </a:solidFill>
                <a:latin typeface="Segoe UI" panose="020B0502040204020203" pitchFamily="34" charset="0"/>
              </a:rPr>
              <a:t>Målet är inte att bli bra på träningsexemplen utan att fungera i verkligheten.</a:t>
            </a:r>
          </a:p>
        </p:txBody>
      </p:sp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84CC0AE5-BB6E-617A-E51C-34CAE3BE6785}"/>
              </a:ext>
            </a:extLst>
          </p:cNvPr>
          <p:cNvSpPr/>
          <p:nvPr/>
        </p:nvSpPr>
        <p:spPr>
          <a:xfrm>
            <a:off x="609600" y="2032000"/>
            <a:ext cx="3522133" cy="3175000"/>
          </a:xfrm>
          <a:prstGeom prst="roundRect">
            <a:avLst>
              <a:gd name="adj" fmla="val 6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Ellips 4">
            <a:extLst>
              <a:ext uri="{FF2B5EF4-FFF2-40B4-BE49-F238E27FC236}">
                <a16:creationId xmlns:a16="http://schemas.microsoft.com/office/drawing/2014/main" id="{0D89E51E-3C92-0EFF-05E8-A3E6136DB5AE}"/>
              </a:ext>
            </a:extLst>
          </p:cNvPr>
          <p:cNvSpPr/>
          <p:nvPr/>
        </p:nvSpPr>
        <p:spPr>
          <a:xfrm>
            <a:off x="812800" y="2235200"/>
            <a:ext cx="508000" cy="508000"/>
          </a:xfrm>
          <a:prstGeom prst="ellipse">
            <a:avLst/>
          </a:prstGeom>
          <a:solidFill>
            <a:srgbClr val="7C3AE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83BA0170-E60E-1B96-B61C-469A19B23068}"/>
              </a:ext>
            </a:extLst>
          </p:cNvPr>
          <p:cNvSpPr txBox="1"/>
          <p:nvPr/>
        </p:nvSpPr>
        <p:spPr>
          <a:xfrm>
            <a:off x="812800" y="23241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FFFFFF"/>
                </a:solidFill>
                <a:latin typeface="Segoe UI" panose="020B0502040204020203" pitchFamily="34" charset="0"/>
              </a:rPr>
              <a:t>1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D4D4E750-9F93-1CC9-A45A-67205B716432}"/>
              </a:ext>
            </a:extLst>
          </p:cNvPr>
          <p:cNvSpPr txBox="1"/>
          <p:nvPr/>
        </p:nvSpPr>
        <p:spPr>
          <a:xfrm>
            <a:off x="812800" y="2921000"/>
            <a:ext cx="3115733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600" b="1">
                <a:solidFill>
                  <a:srgbClr val="1A1A2E"/>
                </a:solidFill>
                <a:latin typeface="Segoe UI" panose="020B0502040204020203" pitchFamily="34" charset="0"/>
              </a:rPr>
              <a:t>Träningsdata (~70–80 %)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6BAE8313-EBB6-3E20-C049-6725394923A2}"/>
              </a:ext>
            </a:extLst>
          </p:cNvPr>
          <p:cNvSpPr txBox="1"/>
          <p:nvPr/>
        </p:nvSpPr>
        <p:spPr>
          <a:xfrm>
            <a:off x="812800" y="3556000"/>
            <a:ext cx="3115733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>
                <a:solidFill>
                  <a:srgbClr val="1A1A2E"/>
                </a:solidFill>
                <a:latin typeface="Segoe UI" panose="020B0502040204020203" pitchFamily="34" charset="0"/>
              </a:rPr>
              <a:t>Modellen lär sig mönster härifrån.</a:t>
            </a:r>
          </a:p>
        </p:txBody>
      </p:sp>
      <p:sp>
        <p:nvSpPr>
          <p:cNvPr id="9" name="Rektangel: rundade hörn 8">
            <a:extLst>
              <a:ext uri="{FF2B5EF4-FFF2-40B4-BE49-F238E27FC236}">
                <a16:creationId xmlns:a16="http://schemas.microsoft.com/office/drawing/2014/main" id="{30E388BD-2CCD-3A54-072F-493DED1784AA}"/>
              </a:ext>
            </a:extLst>
          </p:cNvPr>
          <p:cNvSpPr/>
          <p:nvPr/>
        </p:nvSpPr>
        <p:spPr>
          <a:xfrm>
            <a:off x="4334933" y="2032000"/>
            <a:ext cx="3522134" cy="3175000"/>
          </a:xfrm>
          <a:prstGeom prst="roundRect">
            <a:avLst>
              <a:gd name="adj" fmla="val 6000"/>
            </a:avLst>
          </a:prstGeom>
          <a:solidFill>
            <a:srgbClr val="DBEA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Ellips 9">
            <a:extLst>
              <a:ext uri="{FF2B5EF4-FFF2-40B4-BE49-F238E27FC236}">
                <a16:creationId xmlns:a16="http://schemas.microsoft.com/office/drawing/2014/main" id="{21574792-48BE-156E-98CE-39DCB191A473}"/>
              </a:ext>
            </a:extLst>
          </p:cNvPr>
          <p:cNvSpPr/>
          <p:nvPr/>
        </p:nvSpPr>
        <p:spPr>
          <a:xfrm>
            <a:off x="4538133" y="2235200"/>
            <a:ext cx="508000" cy="508000"/>
          </a:xfrm>
          <a:prstGeom prst="ellipse">
            <a:avLst/>
          </a:prstGeom>
          <a:solidFill>
            <a:srgbClr val="2563E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3399D819-D6C9-9E59-69BA-4149975A17DB}"/>
              </a:ext>
            </a:extLst>
          </p:cNvPr>
          <p:cNvSpPr txBox="1"/>
          <p:nvPr/>
        </p:nvSpPr>
        <p:spPr>
          <a:xfrm>
            <a:off x="4538133" y="23241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FFFFFF"/>
                </a:solidFill>
                <a:latin typeface="Segoe UI" panose="020B0502040204020203" pitchFamily="34" charset="0"/>
              </a:rPr>
              <a:t>2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35A0E22B-58F5-CB04-D39A-CE9D3CBDD1B2}"/>
              </a:ext>
            </a:extLst>
          </p:cNvPr>
          <p:cNvSpPr txBox="1"/>
          <p:nvPr/>
        </p:nvSpPr>
        <p:spPr>
          <a:xfrm>
            <a:off x="4538133" y="2921000"/>
            <a:ext cx="3115733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600" b="1">
                <a:solidFill>
                  <a:srgbClr val="1A1A2E"/>
                </a:solidFill>
                <a:latin typeface="Segoe UI" panose="020B0502040204020203" pitchFamily="34" charset="0"/>
              </a:rPr>
              <a:t>Valideringsdata (~10–15 %)</a:t>
            </a: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EA662D7C-37A3-3114-7FB3-49B509D482A6}"/>
              </a:ext>
            </a:extLst>
          </p:cNvPr>
          <p:cNvSpPr txBox="1"/>
          <p:nvPr/>
        </p:nvSpPr>
        <p:spPr>
          <a:xfrm>
            <a:off x="4538133" y="3556000"/>
            <a:ext cx="3115733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>
                <a:solidFill>
                  <a:srgbClr val="1A1A2E"/>
                </a:solidFill>
                <a:latin typeface="Segoe UI" panose="020B0502040204020203" pitchFamily="34" charset="0"/>
              </a:rPr>
              <a:t>Kontrollerar resultatet under träningen och justerar inställningar.</a:t>
            </a:r>
          </a:p>
        </p:txBody>
      </p:sp>
      <p:sp>
        <p:nvSpPr>
          <p:cNvPr id="14" name="Rektangel: rundade hörn 13">
            <a:extLst>
              <a:ext uri="{FF2B5EF4-FFF2-40B4-BE49-F238E27FC236}">
                <a16:creationId xmlns:a16="http://schemas.microsoft.com/office/drawing/2014/main" id="{EF0F44AB-6F79-8D91-BB61-A60E345FCE53}"/>
              </a:ext>
            </a:extLst>
          </p:cNvPr>
          <p:cNvSpPr/>
          <p:nvPr/>
        </p:nvSpPr>
        <p:spPr>
          <a:xfrm>
            <a:off x="8060267" y="2032000"/>
            <a:ext cx="3522133" cy="3175000"/>
          </a:xfrm>
          <a:prstGeom prst="roundRect">
            <a:avLst>
              <a:gd name="adj" fmla="val 6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Ellips 14">
            <a:extLst>
              <a:ext uri="{FF2B5EF4-FFF2-40B4-BE49-F238E27FC236}">
                <a16:creationId xmlns:a16="http://schemas.microsoft.com/office/drawing/2014/main" id="{D97D9355-6B57-93A0-0D73-A30BD9A4A515}"/>
              </a:ext>
            </a:extLst>
          </p:cNvPr>
          <p:cNvSpPr/>
          <p:nvPr/>
        </p:nvSpPr>
        <p:spPr>
          <a:xfrm>
            <a:off x="8263467" y="2235200"/>
            <a:ext cx="508000" cy="508000"/>
          </a:xfrm>
          <a:prstGeom prst="ellipse">
            <a:avLst/>
          </a:prstGeom>
          <a:solidFill>
            <a:srgbClr val="7C3AE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D5A275D7-4B32-C226-5D01-7A282AD9C2A2}"/>
              </a:ext>
            </a:extLst>
          </p:cNvPr>
          <p:cNvSpPr txBox="1"/>
          <p:nvPr/>
        </p:nvSpPr>
        <p:spPr>
          <a:xfrm>
            <a:off x="8263467" y="23241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FFFFFF"/>
                </a:solidFill>
                <a:latin typeface="Segoe UI" panose="020B0502040204020203" pitchFamily="34" charset="0"/>
              </a:rPr>
              <a:t>3</a:t>
            </a: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90D8F2D0-8763-45E1-1BCD-13233EA773A1}"/>
              </a:ext>
            </a:extLst>
          </p:cNvPr>
          <p:cNvSpPr txBox="1"/>
          <p:nvPr/>
        </p:nvSpPr>
        <p:spPr>
          <a:xfrm>
            <a:off x="8263467" y="2921000"/>
            <a:ext cx="3115733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600" b="1">
                <a:solidFill>
                  <a:srgbClr val="1A1A2E"/>
                </a:solidFill>
                <a:latin typeface="Segoe UI" panose="020B0502040204020203" pitchFamily="34" charset="0"/>
              </a:rPr>
              <a:t>Testdata (~10–15 %)</a:t>
            </a:r>
          </a:p>
        </p:txBody>
      </p:sp>
      <p:sp>
        <p:nvSpPr>
          <p:cNvPr id="18" name="textruta 17">
            <a:extLst>
              <a:ext uri="{FF2B5EF4-FFF2-40B4-BE49-F238E27FC236}">
                <a16:creationId xmlns:a16="http://schemas.microsoft.com/office/drawing/2014/main" id="{380D3FB0-B56A-B3EE-4DE2-112DF0A6EA72}"/>
              </a:ext>
            </a:extLst>
          </p:cNvPr>
          <p:cNvSpPr txBox="1"/>
          <p:nvPr/>
        </p:nvSpPr>
        <p:spPr>
          <a:xfrm>
            <a:off x="8263467" y="3556000"/>
            <a:ext cx="3115733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>
                <a:solidFill>
                  <a:srgbClr val="1A1A2E"/>
                </a:solidFill>
                <a:latin typeface="Segoe UI" panose="020B0502040204020203" pitchFamily="34" charset="0"/>
              </a:rPr>
              <a:t>Används bara en gång i slutet för ett rättvist prestandamått.</a:t>
            </a:r>
          </a:p>
        </p:txBody>
      </p:sp>
      <p:sp>
        <p:nvSpPr>
          <p:cNvPr id="19" name="textruta 18">
            <a:extLst>
              <a:ext uri="{FF2B5EF4-FFF2-40B4-BE49-F238E27FC236}">
                <a16:creationId xmlns:a16="http://schemas.microsoft.com/office/drawing/2014/main" id="{F465EAF1-151E-695D-46B5-4DA4951E70E8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4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20" name="textruta 19">
            <a:extLst>
              <a:ext uri="{FF2B5EF4-FFF2-40B4-BE49-F238E27FC236}">
                <a16:creationId xmlns:a16="http://schemas.microsoft.com/office/drawing/2014/main" id="{0C892641-3B82-C298-7E78-B6A33A6EF46A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8510942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A09E1330-F170-8D93-8B71-0697EBB6DC10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Problem med data – och hur de hanteras</a:t>
            </a:r>
          </a:p>
        </p:txBody>
      </p:sp>
      <p:sp>
        <p:nvSpPr>
          <p:cNvPr id="3" name="Rektangel: rundade hörn 2">
            <a:extLst>
              <a:ext uri="{FF2B5EF4-FFF2-40B4-BE49-F238E27FC236}">
                <a16:creationId xmlns:a16="http://schemas.microsoft.com/office/drawing/2014/main" id="{9142A66A-6405-2596-ED5F-5086B2677AF3}"/>
              </a:ext>
            </a:extLst>
          </p:cNvPr>
          <p:cNvSpPr/>
          <p:nvPr/>
        </p:nvSpPr>
        <p:spPr>
          <a:xfrm>
            <a:off x="609600" y="1397000"/>
            <a:ext cx="5334000" cy="3022600"/>
          </a:xfrm>
          <a:prstGeom prst="roundRect">
            <a:avLst>
              <a:gd name="adj" fmla="val 5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3AD24415-DBAF-6886-87A9-1A05E3DFEE2E}"/>
              </a:ext>
            </a:extLst>
          </p:cNvPr>
          <p:cNvSpPr txBox="1"/>
          <p:nvPr/>
        </p:nvSpPr>
        <p:spPr>
          <a:xfrm>
            <a:off x="914400" y="16510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2000" b="1">
                <a:solidFill>
                  <a:srgbClr val="7C3AED"/>
                </a:solidFill>
                <a:latin typeface="Segoe UI" panose="020B0502040204020203" pitchFamily="34" charset="0"/>
              </a:rPr>
              <a:t>Vanliga problem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F8C485B9-A809-97F5-422C-93A234AE54A1}"/>
              </a:ext>
            </a:extLst>
          </p:cNvPr>
          <p:cNvSpPr txBox="1"/>
          <p:nvPr/>
        </p:nvSpPr>
        <p:spPr>
          <a:xfrm>
            <a:off x="914400" y="22352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Brus – felaktiga eller orimliga värden, mätfel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Saknade värden – tomma celler som vissa algoritmer inte klarar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Bias – grupper är över- eller underrepresenterade, modellen lär sig en sned bild</a:t>
            </a:r>
          </a:p>
        </p:txBody>
      </p:sp>
      <p:sp>
        <p:nvSpPr>
          <p:cNvPr id="6" name="Rektangel: rundade hörn 5">
            <a:extLst>
              <a:ext uri="{FF2B5EF4-FFF2-40B4-BE49-F238E27FC236}">
                <a16:creationId xmlns:a16="http://schemas.microsoft.com/office/drawing/2014/main" id="{DA78CC2E-7E38-0F9F-BC91-737FB0DAF31D}"/>
              </a:ext>
            </a:extLst>
          </p:cNvPr>
          <p:cNvSpPr/>
          <p:nvPr/>
        </p:nvSpPr>
        <p:spPr>
          <a:xfrm>
            <a:off x="6248400" y="1397000"/>
            <a:ext cx="5334000" cy="3022600"/>
          </a:xfrm>
          <a:prstGeom prst="roundRect">
            <a:avLst>
              <a:gd name="adj" fmla="val 5000"/>
            </a:avLst>
          </a:prstGeom>
          <a:solidFill>
            <a:srgbClr val="DBEA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5CA15455-8E2D-29A8-260C-020E6880D96E}"/>
              </a:ext>
            </a:extLst>
          </p:cNvPr>
          <p:cNvSpPr txBox="1"/>
          <p:nvPr/>
        </p:nvSpPr>
        <p:spPr>
          <a:xfrm>
            <a:off x="6553200" y="16510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2000" b="1">
                <a:solidFill>
                  <a:srgbClr val="2563EB"/>
                </a:solidFill>
                <a:latin typeface="Segoe UI" panose="020B0502040204020203" pitchFamily="34" charset="0"/>
              </a:rPr>
              <a:t>Dataförbättring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FD118070-D6A8-3485-8C0D-E8228DF67686}"/>
              </a:ext>
            </a:extLst>
          </p:cNvPr>
          <p:cNvSpPr txBox="1"/>
          <p:nvPr/>
        </p:nvSpPr>
        <p:spPr>
          <a:xfrm>
            <a:off x="6553200" y="22352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Imputation – saknade värden ersätts med medelvärde eller median. Risk: falsk bild av variationen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Borttagning – problemrader tas bort. Risk: information går förlorad, ny bias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Balansering – minska stora klasser eller öka små. Risk: duplicering ger överanpassning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EA40C753-C3B4-7103-DCF4-9582845D8B04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4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CFA2F447-F9C6-3B99-5E03-D7E69020FA73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4213190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158629C2-1672-32FA-FE91-C14141C04292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AI-pipelinen – från problem till färdig modell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90841B78-2B1F-4486-E7F1-EE7663CC6ADA}"/>
              </a:ext>
            </a:extLst>
          </p:cNvPr>
          <p:cNvSpPr txBox="1"/>
          <p:nvPr/>
        </p:nvSpPr>
        <p:spPr>
          <a:xfrm>
            <a:off x="609600" y="1270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500">
                <a:solidFill>
                  <a:srgbClr val="5A5A7A"/>
                </a:solidFill>
                <a:latin typeface="Segoe UI" panose="020B0502040204020203" pitchFamily="34" charset="0"/>
              </a:rPr>
              <a:t>Samma grundprocess oavsett metod: data, modell, träning och test, utvärdering.</a:t>
            </a:r>
          </a:p>
        </p:txBody>
      </p:sp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9F470EF1-88A6-634E-263C-3B1533BB532D}"/>
              </a:ext>
            </a:extLst>
          </p:cNvPr>
          <p:cNvSpPr/>
          <p:nvPr/>
        </p:nvSpPr>
        <p:spPr>
          <a:xfrm>
            <a:off x="609600" y="2032000"/>
            <a:ext cx="1659467" cy="3810000"/>
          </a:xfrm>
          <a:prstGeom prst="roundRect">
            <a:avLst>
              <a:gd name="adj" fmla="val 6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Ellips 4">
            <a:extLst>
              <a:ext uri="{FF2B5EF4-FFF2-40B4-BE49-F238E27FC236}">
                <a16:creationId xmlns:a16="http://schemas.microsoft.com/office/drawing/2014/main" id="{AD43E233-C033-7C26-763B-EE9192449F88}"/>
              </a:ext>
            </a:extLst>
          </p:cNvPr>
          <p:cNvSpPr/>
          <p:nvPr/>
        </p:nvSpPr>
        <p:spPr>
          <a:xfrm>
            <a:off x="812800" y="2235200"/>
            <a:ext cx="508000" cy="508000"/>
          </a:xfrm>
          <a:prstGeom prst="ellipse">
            <a:avLst/>
          </a:prstGeom>
          <a:solidFill>
            <a:srgbClr val="7C3AE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77FF62B3-FB31-D569-E2EE-DCB861EE5BA1}"/>
              </a:ext>
            </a:extLst>
          </p:cNvPr>
          <p:cNvSpPr txBox="1"/>
          <p:nvPr/>
        </p:nvSpPr>
        <p:spPr>
          <a:xfrm>
            <a:off x="812800" y="23241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FFFFFF"/>
                </a:solidFill>
                <a:latin typeface="Segoe UI" panose="020B0502040204020203" pitchFamily="34" charset="0"/>
              </a:rPr>
              <a:t>1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A67B4128-E8DC-0F51-A080-23E0071BDA14}"/>
              </a:ext>
            </a:extLst>
          </p:cNvPr>
          <p:cNvSpPr txBox="1"/>
          <p:nvPr/>
        </p:nvSpPr>
        <p:spPr>
          <a:xfrm>
            <a:off x="812800" y="2921000"/>
            <a:ext cx="1253067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 b="1">
                <a:solidFill>
                  <a:srgbClr val="1A1A2E"/>
                </a:solidFill>
                <a:latin typeface="Segoe UI" panose="020B0502040204020203" pitchFamily="34" charset="0"/>
              </a:rPr>
              <a:t>Problembild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7CFB8131-0FEC-73E9-45C6-01F4D328A7EE}"/>
              </a:ext>
            </a:extLst>
          </p:cNvPr>
          <p:cNvSpPr txBox="1"/>
          <p:nvPr/>
        </p:nvSpPr>
        <p:spPr>
          <a:xfrm>
            <a:off x="812800" y="3556000"/>
            <a:ext cx="1253067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>
                <a:solidFill>
                  <a:srgbClr val="1A1A2E"/>
                </a:solidFill>
                <a:latin typeface="Segoe UI" panose="020B0502040204020203" pitchFamily="34" charset="0"/>
              </a:rPr>
              <a:t>Vilket problem? Regression, klassificering, klustring eller spelagent? Får vi samla in datan? Vem påverkas?</a:t>
            </a:r>
          </a:p>
        </p:txBody>
      </p:sp>
      <p:sp>
        <p:nvSpPr>
          <p:cNvPr id="9" name="Rektangel: rundade hörn 8">
            <a:extLst>
              <a:ext uri="{FF2B5EF4-FFF2-40B4-BE49-F238E27FC236}">
                <a16:creationId xmlns:a16="http://schemas.microsoft.com/office/drawing/2014/main" id="{D3FD94B1-8FF0-397C-9FFA-435D004BEBC0}"/>
              </a:ext>
            </a:extLst>
          </p:cNvPr>
          <p:cNvSpPr/>
          <p:nvPr/>
        </p:nvSpPr>
        <p:spPr>
          <a:xfrm>
            <a:off x="2472267" y="2032000"/>
            <a:ext cx="1659466" cy="3810000"/>
          </a:xfrm>
          <a:prstGeom prst="roundRect">
            <a:avLst>
              <a:gd name="adj" fmla="val 6000"/>
            </a:avLst>
          </a:prstGeom>
          <a:solidFill>
            <a:srgbClr val="DBEA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Ellips 9">
            <a:extLst>
              <a:ext uri="{FF2B5EF4-FFF2-40B4-BE49-F238E27FC236}">
                <a16:creationId xmlns:a16="http://schemas.microsoft.com/office/drawing/2014/main" id="{3801215B-70A0-1BAB-C30C-E8740D461C6B}"/>
              </a:ext>
            </a:extLst>
          </p:cNvPr>
          <p:cNvSpPr/>
          <p:nvPr/>
        </p:nvSpPr>
        <p:spPr>
          <a:xfrm>
            <a:off x="2675467" y="2235200"/>
            <a:ext cx="508000" cy="508000"/>
          </a:xfrm>
          <a:prstGeom prst="ellipse">
            <a:avLst/>
          </a:prstGeom>
          <a:solidFill>
            <a:srgbClr val="2563E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91024F5F-507E-26ED-B149-BE0EE2B7DD9C}"/>
              </a:ext>
            </a:extLst>
          </p:cNvPr>
          <p:cNvSpPr txBox="1"/>
          <p:nvPr/>
        </p:nvSpPr>
        <p:spPr>
          <a:xfrm>
            <a:off x="2675467" y="23241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FFFFFF"/>
                </a:solidFill>
                <a:latin typeface="Segoe UI" panose="020B0502040204020203" pitchFamily="34" charset="0"/>
              </a:rPr>
              <a:t>2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0F4138B8-A6EB-59B7-F7FC-4F2F9169D4EE}"/>
              </a:ext>
            </a:extLst>
          </p:cNvPr>
          <p:cNvSpPr txBox="1"/>
          <p:nvPr/>
        </p:nvSpPr>
        <p:spPr>
          <a:xfrm>
            <a:off x="2675467" y="2921000"/>
            <a:ext cx="1253067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 b="1">
                <a:solidFill>
                  <a:srgbClr val="1A1A2E"/>
                </a:solidFill>
                <a:latin typeface="Segoe UI" panose="020B0502040204020203" pitchFamily="34" charset="0"/>
              </a:rPr>
              <a:t>Datainsamling</a:t>
            </a: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A5B8E226-EEA7-775A-826A-ACE6C9634B84}"/>
              </a:ext>
            </a:extLst>
          </p:cNvPr>
          <p:cNvSpPr txBox="1"/>
          <p:nvPr/>
        </p:nvSpPr>
        <p:spPr>
          <a:xfrm>
            <a:off x="2675467" y="3556000"/>
            <a:ext cx="1253067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>
                <a:solidFill>
                  <a:srgbClr val="1A1A2E"/>
                </a:solidFill>
                <a:latin typeface="Segoe UI" panose="020B0502040204020203" pitchFamily="34" charset="0"/>
              </a:rPr>
              <a:t>Färdiga dataset, egna undersökningar, sensorer. Rensa, hantera saknade värden, skapa etiketter.</a:t>
            </a:r>
          </a:p>
        </p:txBody>
      </p:sp>
      <p:sp>
        <p:nvSpPr>
          <p:cNvPr id="14" name="Rektangel: rundade hörn 13">
            <a:extLst>
              <a:ext uri="{FF2B5EF4-FFF2-40B4-BE49-F238E27FC236}">
                <a16:creationId xmlns:a16="http://schemas.microsoft.com/office/drawing/2014/main" id="{04BDD83E-DE3C-30C8-15C7-A277C6252941}"/>
              </a:ext>
            </a:extLst>
          </p:cNvPr>
          <p:cNvSpPr/>
          <p:nvPr/>
        </p:nvSpPr>
        <p:spPr>
          <a:xfrm>
            <a:off x="4334933" y="2032000"/>
            <a:ext cx="1659467" cy="3810000"/>
          </a:xfrm>
          <a:prstGeom prst="roundRect">
            <a:avLst>
              <a:gd name="adj" fmla="val 6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Ellips 14">
            <a:extLst>
              <a:ext uri="{FF2B5EF4-FFF2-40B4-BE49-F238E27FC236}">
                <a16:creationId xmlns:a16="http://schemas.microsoft.com/office/drawing/2014/main" id="{87FA30E2-928A-1EB0-80F1-53C2FD593ED4}"/>
              </a:ext>
            </a:extLst>
          </p:cNvPr>
          <p:cNvSpPr/>
          <p:nvPr/>
        </p:nvSpPr>
        <p:spPr>
          <a:xfrm>
            <a:off x="4538133" y="2235200"/>
            <a:ext cx="508000" cy="508000"/>
          </a:xfrm>
          <a:prstGeom prst="ellipse">
            <a:avLst/>
          </a:prstGeom>
          <a:solidFill>
            <a:srgbClr val="7C3AE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A39F6BD4-6C89-AA6A-E494-24661698197D}"/>
              </a:ext>
            </a:extLst>
          </p:cNvPr>
          <p:cNvSpPr txBox="1"/>
          <p:nvPr/>
        </p:nvSpPr>
        <p:spPr>
          <a:xfrm>
            <a:off x="4538133" y="23241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FFFFFF"/>
                </a:solidFill>
                <a:latin typeface="Segoe UI" panose="020B0502040204020203" pitchFamily="34" charset="0"/>
              </a:rPr>
              <a:t>3</a:t>
            </a: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1975E44C-32FD-2546-E430-8145D4299331}"/>
              </a:ext>
            </a:extLst>
          </p:cNvPr>
          <p:cNvSpPr txBox="1"/>
          <p:nvPr/>
        </p:nvSpPr>
        <p:spPr>
          <a:xfrm>
            <a:off x="4538133" y="2921000"/>
            <a:ext cx="1253067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 b="1">
                <a:solidFill>
                  <a:srgbClr val="1A1A2E"/>
                </a:solidFill>
                <a:latin typeface="Segoe UI" panose="020B0502040204020203" pitchFamily="34" charset="0"/>
              </a:rPr>
              <a:t>Val av modell</a:t>
            </a:r>
          </a:p>
        </p:txBody>
      </p:sp>
      <p:sp>
        <p:nvSpPr>
          <p:cNvPr id="18" name="textruta 17">
            <a:extLst>
              <a:ext uri="{FF2B5EF4-FFF2-40B4-BE49-F238E27FC236}">
                <a16:creationId xmlns:a16="http://schemas.microsoft.com/office/drawing/2014/main" id="{AA9E91CF-C406-6957-116E-7F3C54488A36}"/>
              </a:ext>
            </a:extLst>
          </p:cNvPr>
          <p:cNvSpPr txBox="1"/>
          <p:nvPr/>
        </p:nvSpPr>
        <p:spPr>
          <a:xfrm>
            <a:off x="4538133" y="3556000"/>
            <a:ext cx="1253067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>
                <a:solidFill>
                  <a:srgbClr val="1A1A2E"/>
                </a:solidFill>
                <a:latin typeface="Segoe UI" panose="020B0502040204020203" pitchFamily="34" charset="0"/>
              </a:rPr>
              <a:t>Regression, beslutsträd, kNN, k-means, förstärkning, neuralt nätverk. Förklarbarhet mot träffsäkerhet.</a:t>
            </a:r>
          </a:p>
        </p:txBody>
      </p:sp>
      <p:sp>
        <p:nvSpPr>
          <p:cNvPr id="19" name="Rektangel: rundade hörn 18">
            <a:extLst>
              <a:ext uri="{FF2B5EF4-FFF2-40B4-BE49-F238E27FC236}">
                <a16:creationId xmlns:a16="http://schemas.microsoft.com/office/drawing/2014/main" id="{A7B8410F-D6D9-E647-19DE-15F5827F440F}"/>
              </a:ext>
            </a:extLst>
          </p:cNvPr>
          <p:cNvSpPr/>
          <p:nvPr/>
        </p:nvSpPr>
        <p:spPr>
          <a:xfrm>
            <a:off x="6197600" y="2032000"/>
            <a:ext cx="1659467" cy="3810000"/>
          </a:xfrm>
          <a:prstGeom prst="roundRect">
            <a:avLst>
              <a:gd name="adj" fmla="val 6000"/>
            </a:avLst>
          </a:prstGeom>
          <a:solidFill>
            <a:srgbClr val="DBEA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0" name="Ellips 19">
            <a:extLst>
              <a:ext uri="{FF2B5EF4-FFF2-40B4-BE49-F238E27FC236}">
                <a16:creationId xmlns:a16="http://schemas.microsoft.com/office/drawing/2014/main" id="{DADE2D6F-BE6B-8BBB-CD6A-B477CE293FF0}"/>
              </a:ext>
            </a:extLst>
          </p:cNvPr>
          <p:cNvSpPr/>
          <p:nvPr/>
        </p:nvSpPr>
        <p:spPr>
          <a:xfrm>
            <a:off x="6400800" y="2235200"/>
            <a:ext cx="508000" cy="508000"/>
          </a:xfrm>
          <a:prstGeom prst="ellipse">
            <a:avLst/>
          </a:prstGeom>
          <a:solidFill>
            <a:srgbClr val="2563E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1" name="textruta 20">
            <a:extLst>
              <a:ext uri="{FF2B5EF4-FFF2-40B4-BE49-F238E27FC236}">
                <a16:creationId xmlns:a16="http://schemas.microsoft.com/office/drawing/2014/main" id="{711C46B6-00A6-B4D3-0F48-6E05F2558F0B}"/>
              </a:ext>
            </a:extLst>
          </p:cNvPr>
          <p:cNvSpPr txBox="1"/>
          <p:nvPr/>
        </p:nvSpPr>
        <p:spPr>
          <a:xfrm>
            <a:off x="6400800" y="23241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FFFFFF"/>
                </a:solidFill>
                <a:latin typeface="Segoe UI" panose="020B0502040204020203" pitchFamily="34" charset="0"/>
              </a:rPr>
              <a:t>4</a:t>
            </a:r>
          </a:p>
        </p:txBody>
      </p:sp>
      <p:sp>
        <p:nvSpPr>
          <p:cNvPr id="22" name="textruta 21">
            <a:extLst>
              <a:ext uri="{FF2B5EF4-FFF2-40B4-BE49-F238E27FC236}">
                <a16:creationId xmlns:a16="http://schemas.microsoft.com/office/drawing/2014/main" id="{16EA9D86-C490-23B2-22B5-615E3D376FA7}"/>
              </a:ext>
            </a:extLst>
          </p:cNvPr>
          <p:cNvSpPr txBox="1"/>
          <p:nvPr/>
        </p:nvSpPr>
        <p:spPr>
          <a:xfrm>
            <a:off x="6400800" y="2921000"/>
            <a:ext cx="1253067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 b="1">
                <a:solidFill>
                  <a:srgbClr val="1A1A2E"/>
                </a:solidFill>
                <a:latin typeface="Segoe UI" panose="020B0502040204020203" pitchFamily="34" charset="0"/>
              </a:rPr>
              <a:t>Träning och test</a:t>
            </a:r>
          </a:p>
        </p:txBody>
      </p:sp>
      <p:sp>
        <p:nvSpPr>
          <p:cNvPr id="23" name="textruta 22">
            <a:extLst>
              <a:ext uri="{FF2B5EF4-FFF2-40B4-BE49-F238E27FC236}">
                <a16:creationId xmlns:a16="http://schemas.microsoft.com/office/drawing/2014/main" id="{CEF7E9BD-975E-83D5-47FE-EEA984158C75}"/>
              </a:ext>
            </a:extLst>
          </p:cNvPr>
          <p:cNvSpPr txBox="1"/>
          <p:nvPr/>
        </p:nvSpPr>
        <p:spPr>
          <a:xfrm>
            <a:off x="6400800" y="3556000"/>
            <a:ext cx="1253067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>
                <a:solidFill>
                  <a:srgbClr val="1A1A2E"/>
                </a:solidFill>
                <a:latin typeface="Segoe UI" panose="020B0502040204020203" pitchFamily="34" charset="0"/>
              </a:rPr>
              <a:t>Justera parametrar för att minska felet. Testa på data modellen aldrig sett.</a:t>
            </a:r>
          </a:p>
        </p:txBody>
      </p:sp>
      <p:sp>
        <p:nvSpPr>
          <p:cNvPr id="24" name="Rektangel: rundade hörn 23">
            <a:extLst>
              <a:ext uri="{FF2B5EF4-FFF2-40B4-BE49-F238E27FC236}">
                <a16:creationId xmlns:a16="http://schemas.microsoft.com/office/drawing/2014/main" id="{4316E103-6EB9-3B5F-D21A-87F32383E446}"/>
              </a:ext>
            </a:extLst>
          </p:cNvPr>
          <p:cNvSpPr/>
          <p:nvPr/>
        </p:nvSpPr>
        <p:spPr>
          <a:xfrm>
            <a:off x="8060267" y="2032000"/>
            <a:ext cx="1659467" cy="3810000"/>
          </a:xfrm>
          <a:prstGeom prst="roundRect">
            <a:avLst>
              <a:gd name="adj" fmla="val 6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5" name="Ellips 24">
            <a:extLst>
              <a:ext uri="{FF2B5EF4-FFF2-40B4-BE49-F238E27FC236}">
                <a16:creationId xmlns:a16="http://schemas.microsoft.com/office/drawing/2014/main" id="{BBA7080B-FEEC-B916-6E57-612C2BE1575C}"/>
              </a:ext>
            </a:extLst>
          </p:cNvPr>
          <p:cNvSpPr/>
          <p:nvPr/>
        </p:nvSpPr>
        <p:spPr>
          <a:xfrm>
            <a:off x="8263467" y="2235200"/>
            <a:ext cx="508000" cy="508000"/>
          </a:xfrm>
          <a:prstGeom prst="ellipse">
            <a:avLst/>
          </a:prstGeom>
          <a:solidFill>
            <a:srgbClr val="7C3AE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6" name="textruta 25">
            <a:extLst>
              <a:ext uri="{FF2B5EF4-FFF2-40B4-BE49-F238E27FC236}">
                <a16:creationId xmlns:a16="http://schemas.microsoft.com/office/drawing/2014/main" id="{CD75B493-5201-E9B4-C02D-D8608A9008CF}"/>
              </a:ext>
            </a:extLst>
          </p:cNvPr>
          <p:cNvSpPr txBox="1"/>
          <p:nvPr/>
        </p:nvSpPr>
        <p:spPr>
          <a:xfrm>
            <a:off x="8263467" y="23241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FFFFFF"/>
                </a:solidFill>
                <a:latin typeface="Segoe UI" panose="020B0502040204020203" pitchFamily="34" charset="0"/>
              </a:rPr>
              <a:t>5</a:t>
            </a:r>
          </a:p>
        </p:txBody>
      </p:sp>
      <p:sp>
        <p:nvSpPr>
          <p:cNvPr id="27" name="textruta 26">
            <a:extLst>
              <a:ext uri="{FF2B5EF4-FFF2-40B4-BE49-F238E27FC236}">
                <a16:creationId xmlns:a16="http://schemas.microsoft.com/office/drawing/2014/main" id="{F23E07C1-AD38-1352-A326-79CF622B71D1}"/>
              </a:ext>
            </a:extLst>
          </p:cNvPr>
          <p:cNvSpPr txBox="1"/>
          <p:nvPr/>
        </p:nvSpPr>
        <p:spPr>
          <a:xfrm>
            <a:off x="8263467" y="2921000"/>
            <a:ext cx="1253067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 b="1">
                <a:solidFill>
                  <a:srgbClr val="1A1A2E"/>
                </a:solidFill>
                <a:latin typeface="Segoe UI" panose="020B0502040204020203" pitchFamily="34" charset="0"/>
              </a:rPr>
              <a:t>Utvärdering</a:t>
            </a:r>
          </a:p>
        </p:txBody>
      </p:sp>
      <p:sp>
        <p:nvSpPr>
          <p:cNvPr id="28" name="textruta 27">
            <a:extLst>
              <a:ext uri="{FF2B5EF4-FFF2-40B4-BE49-F238E27FC236}">
                <a16:creationId xmlns:a16="http://schemas.microsoft.com/office/drawing/2014/main" id="{66573021-9F40-345B-71A0-93CF443C3A9F}"/>
              </a:ext>
            </a:extLst>
          </p:cNvPr>
          <p:cNvSpPr txBox="1"/>
          <p:nvPr/>
        </p:nvSpPr>
        <p:spPr>
          <a:xfrm>
            <a:off x="8263467" y="3556000"/>
            <a:ext cx="1253067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>
                <a:solidFill>
                  <a:srgbClr val="1A1A2E"/>
                </a:solidFill>
                <a:latin typeface="Segoe UI" panose="020B0502040204020203" pitchFamily="34" charset="0"/>
              </a:rPr>
              <a:t>Träffsäkerhet, precision, förväxlingsmatris. Rättvis? Transparent? Förbättra eller avsluta.</a:t>
            </a:r>
          </a:p>
        </p:txBody>
      </p:sp>
      <p:sp>
        <p:nvSpPr>
          <p:cNvPr id="29" name="Rektangel: rundade hörn 28">
            <a:extLst>
              <a:ext uri="{FF2B5EF4-FFF2-40B4-BE49-F238E27FC236}">
                <a16:creationId xmlns:a16="http://schemas.microsoft.com/office/drawing/2014/main" id="{37F04ED1-AFA6-C7EC-120A-2758E745D129}"/>
              </a:ext>
            </a:extLst>
          </p:cNvPr>
          <p:cNvSpPr/>
          <p:nvPr/>
        </p:nvSpPr>
        <p:spPr>
          <a:xfrm>
            <a:off x="9922933" y="2032000"/>
            <a:ext cx="1659467" cy="3810000"/>
          </a:xfrm>
          <a:prstGeom prst="roundRect">
            <a:avLst>
              <a:gd name="adj" fmla="val 6000"/>
            </a:avLst>
          </a:prstGeom>
          <a:solidFill>
            <a:srgbClr val="DBEA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0" name="Ellips 29">
            <a:extLst>
              <a:ext uri="{FF2B5EF4-FFF2-40B4-BE49-F238E27FC236}">
                <a16:creationId xmlns:a16="http://schemas.microsoft.com/office/drawing/2014/main" id="{4A876CA5-FC4B-E6BE-97CB-10EC0335720F}"/>
              </a:ext>
            </a:extLst>
          </p:cNvPr>
          <p:cNvSpPr/>
          <p:nvPr/>
        </p:nvSpPr>
        <p:spPr>
          <a:xfrm>
            <a:off x="10126133" y="2235200"/>
            <a:ext cx="508000" cy="508000"/>
          </a:xfrm>
          <a:prstGeom prst="ellipse">
            <a:avLst/>
          </a:prstGeom>
          <a:solidFill>
            <a:srgbClr val="2563E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1" name="textruta 30">
            <a:extLst>
              <a:ext uri="{FF2B5EF4-FFF2-40B4-BE49-F238E27FC236}">
                <a16:creationId xmlns:a16="http://schemas.microsoft.com/office/drawing/2014/main" id="{276AE3D5-2448-8D4B-D732-39968D221BAE}"/>
              </a:ext>
            </a:extLst>
          </p:cNvPr>
          <p:cNvSpPr txBox="1"/>
          <p:nvPr/>
        </p:nvSpPr>
        <p:spPr>
          <a:xfrm>
            <a:off x="10126133" y="23241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FFFFFF"/>
                </a:solidFill>
                <a:latin typeface="Segoe UI" panose="020B0502040204020203" pitchFamily="34" charset="0"/>
              </a:rPr>
              <a:t>6</a:t>
            </a:r>
          </a:p>
        </p:txBody>
      </p:sp>
      <p:sp>
        <p:nvSpPr>
          <p:cNvPr id="32" name="textruta 31">
            <a:extLst>
              <a:ext uri="{FF2B5EF4-FFF2-40B4-BE49-F238E27FC236}">
                <a16:creationId xmlns:a16="http://schemas.microsoft.com/office/drawing/2014/main" id="{5F33E478-0200-BB27-D608-49ED3552FE1D}"/>
              </a:ext>
            </a:extLst>
          </p:cNvPr>
          <p:cNvSpPr txBox="1"/>
          <p:nvPr/>
        </p:nvSpPr>
        <p:spPr>
          <a:xfrm>
            <a:off x="10126133" y="2921000"/>
            <a:ext cx="1253067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 b="1">
                <a:solidFill>
                  <a:srgbClr val="1A1A2E"/>
                </a:solidFill>
                <a:latin typeface="Segoe UI" panose="020B0502040204020203" pitchFamily="34" charset="0"/>
              </a:rPr>
              <a:t>Användning</a:t>
            </a:r>
          </a:p>
        </p:txBody>
      </p:sp>
      <p:sp>
        <p:nvSpPr>
          <p:cNvPr id="33" name="textruta 32">
            <a:extLst>
              <a:ext uri="{FF2B5EF4-FFF2-40B4-BE49-F238E27FC236}">
                <a16:creationId xmlns:a16="http://schemas.microsoft.com/office/drawing/2014/main" id="{DA2D2020-848B-E0D0-BA36-3FEB0FB590D4}"/>
              </a:ext>
            </a:extLst>
          </p:cNvPr>
          <p:cNvSpPr txBox="1"/>
          <p:nvPr/>
        </p:nvSpPr>
        <p:spPr>
          <a:xfrm>
            <a:off x="10126133" y="3556000"/>
            <a:ext cx="1253067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>
                <a:solidFill>
                  <a:srgbClr val="1A1A2E"/>
                </a:solidFill>
                <a:latin typeface="Segoe UI" panose="020B0502040204020203" pitchFamily="34" charset="0"/>
              </a:rPr>
              <a:t>Ta i bruk, dokumentera, mänsklig kontroll, följ upp på ny data.</a:t>
            </a:r>
          </a:p>
        </p:txBody>
      </p:sp>
      <p:sp>
        <p:nvSpPr>
          <p:cNvPr id="34" name="textruta 33">
            <a:extLst>
              <a:ext uri="{FF2B5EF4-FFF2-40B4-BE49-F238E27FC236}">
                <a16:creationId xmlns:a16="http://schemas.microsoft.com/office/drawing/2014/main" id="{7626FD3D-F817-C384-B630-DD3647533D19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4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35" name="textruta 34">
            <a:extLst>
              <a:ext uri="{FF2B5EF4-FFF2-40B4-BE49-F238E27FC236}">
                <a16:creationId xmlns:a16="http://schemas.microsoft.com/office/drawing/2014/main" id="{FB03F8F4-FBB5-5AFE-4790-69E6A148E0E8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985818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58873462-DF7F-57C0-BA5E-5D43A0003E7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60653DBD-3411-A631-1D36-3874C49B84D7}"/>
              </a:ext>
            </a:extLst>
          </p:cNvPr>
          <p:cNvSpPr txBox="1"/>
          <p:nvPr/>
        </p:nvSpPr>
        <p:spPr>
          <a:xfrm>
            <a:off x="609600" y="1524000"/>
            <a:ext cx="381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5000" b="1">
                <a:solidFill>
                  <a:srgbClr val="7C3AED"/>
                </a:solidFill>
                <a:latin typeface="Segoe UI" panose="020B0502040204020203" pitchFamily="34" charset="0"/>
              </a:rPr>
              <a:t>4.3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FBAAE33F-7B85-5B41-FC68-553C82DF90EC}"/>
              </a:ext>
            </a:extLst>
          </p:cNvPr>
          <p:cNvSpPr txBox="1"/>
          <p:nvPr/>
        </p:nvSpPr>
        <p:spPr>
          <a:xfrm>
            <a:off x="4191000" y="2159000"/>
            <a:ext cx="736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4000" b="1">
                <a:solidFill>
                  <a:srgbClr val="1A1A2E"/>
                </a:solidFill>
                <a:latin typeface="Segoe UI" panose="020B0502040204020203" pitchFamily="34" charset="0"/>
              </a:rPr>
              <a:t>Typer av maskininlärning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A844BB15-628F-CDF3-0BB8-12115DE10431}"/>
              </a:ext>
            </a:extLst>
          </p:cNvPr>
          <p:cNvSpPr txBox="1"/>
          <p:nvPr/>
        </p:nvSpPr>
        <p:spPr>
          <a:xfrm>
            <a:off x="4191000" y="3619500"/>
            <a:ext cx="736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>
                <a:solidFill>
                  <a:srgbClr val="5A5A7A"/>
                </a:solidFill>
                <a:latin typeface="Segoe UI" panose="020B0502040204020203" pitchFamily="34" charset="0"/>
              </a:rPr>
              <a:t>Övervakad, oövervakad och förstärkningsinlärning.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72946891-043C-D94B-CAA4-686EFE5C0C22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4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47D2C6F2-FCEE-5623-6FC2-305DF99C8999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41159254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A2B3D0D4-93B7-D6D5-7AC3-BBA0EBA56DAE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Övervakad inlärning: regression och klassificering</a:t>
            </a:r>
          </a:p>
        </p:txBody>
      </p:sp>
      <p:sp>
        <p:nvSpPr>
          <p:cNvPr id="3" name="Rektangel: rundade hörn 2">
            <a:extLst>
              <a:ext uri="{FF2B5EF4-FFF2-40B4-BE49-F238E27FC236}">
                <a16:creationId xmlns:a16="http://schemas.microsoft.com/office/drawing/2014/main" id="{725DD61C-E0FC-F02B-77BA-62B1FF0EEE0E}"/>
              </a:ext>
            </a:extLst>
          </p:cNvPr>
          <p:cNvSpPr/>
          <p:nvPr/>
        </p:nvSpPr>
        <p:spPr>
          <a:xfrm>
            <a:off x="609600" y="1397000"/>
            <a:ext cx="5334000" cy="3606800"/>
          </a:xfrm>
          <a:prstGeom prst="roundRect">
            <a:avLst>
              <a:gd name="adj" fmla="val 5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7428DE53-8F52-C9DA-9CA2-F4B2CBA80673}"/>
              </a:ext>
            </a:extLst>
          </p:cNvPr>
          <p:cNvSpPr txBox="1"/>
          <p:nvPr/>
        </p:nvSpPr>
        <p:spPr>
          <a:xfrm>
            <a:off x="914400" y="16510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2000" b="1">
                <a:solidFill>
                  <a:srgbClr val="7C3AED"/>
                </a:solidFill>
                <a:latin typeface="Segoe UI" panose="020B0502040204020203" pitchFamily="34" charset="0"/>
              </a:rPr>
              <a:t>Regression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13A41130-8245-4AFF-8DBD-AEC36F1A0878}"/>
              </a:ext>
            </a:extLst>
          </p:cNvPr>
          <p:cNvSpPr txBox="1"/>
          <p:nvPr/>
        </p:nvSpPr>
        <p:spPr>
          <a:xfrm>
            <a:off x="914400" y="22352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Förutsäger ett numeriskt värde som varierar kontinuerligt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’Vad är det förväntade priset på lägenheten?’ → 3 200 000 kr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Bostadspriser, temperatur</a:t>
            </a:r>
          </a:p>
        </p:txBody>
      </p:sp>
      <p:sp>
        <p:nvSpPr>
          <p:cNvPr id="6" name="Rektangel: rundade hörn 5">
            <a:extLst>
              <a:ext uri="{FF2B5EF4-FFF2-40B4-BE49-F238E27FC236}">
                <a16:creationId xmlns:a16="http://schemas.microsoft.com/office/drawing/2014/main" id="{7503B115-C2C2-CC07-FC35-0209BCF1CEE9}"/>
              </a:ext>
            </a:extLst>
          </p:cNvPr>
          <p:cNvSpPr/>
          <p:nvPr/>
        </p:nvSpPr>
        <p:spPr>
          <a:xfrm>
            <a:off x="6248400" y="1397000"/>
            <a:ext cx="5334000" cy="3606800"/>
          </a:xfrm>
          <a:prstGeom prst="roundRect">
            <a:avLst>
              <a:gd name="adj" fmla="val 5000"/>
            </a:avLst>
          </a:prstGeom>
          <a:solidFill>
            <a:srgbClr val="DBEA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05049D32-607C-B48E-145D-8BA0E3FA33A0}"/>
              </a:ext>
            </a:extLst>
          </p:cNvPr>
          <p:cNvSpPr txBox="1"/>
          <p:nvPr/>
        </p:nvSpPr>
        <p:spPr>
          <a:xfrm>
            <a:off x="6553200" y="16510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2000" b="1">
                <a:solidFill>
                  <a:srgbClr val="2563EB"/>
                </a:solidFill>
                <a:latin typeface="Segoe UI" panose="020B0502040204020203" pitchFamily="34" charset="0"/>
              </a:rPr>
              <a:t>Klassificering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9958EE5F-752E-5732-C78D-28C99D797DC1}"/>
              </a:ext>
            </a:extLst>
          </p:cNvPr>
          <p:cNvSpPr txBox="1"/>
          <p:nvPr/>
        </p:nvSpPr>
        <p:spPr>
          <a:xfrm>
            <a:off x="6553200" y="22352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Sorterar indata i kategorier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’Är detta mejl spam?’ → spam / inte spam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Katt / hund / fågel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Metoder: kNN, beslutsträd, neurala nätverk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E4104D56-4C66-F0F2-826C-2A5A99CF9907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4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FEDDA0D0-6382-9D5D-A4F9-B82ADBFCB774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9095726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C2D7E330-9FD3-E4D0-D501-3C6198347BAA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Så tränas en regressionsmodell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99341927-5F3F-B2DA-F1BA-9B3A86D0136D}"/>
              </a:ext>
            </a:extLst>
          </p:cNvPr>
          <p:cNvSpPr txBox="1"/>
          <p:nvPr/>
        </p:nvSpPr>
        <p:spPr>
          <a:xfrm>
            <a:off x="609600" y="1397000"/>
            <a:ext cx="685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Linjen y = kx + m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k är lutningen, m startvärdet – modellens parametrar, dess reglage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Residual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skillnaden mellan verkligt värde och förutsägelse. Små residualer = bra passning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Kostnadsfunktion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mäter felet, t.ex. medelkvadratfel (MSE)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Gradient descent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starta slumpmässigt, justera parametrarna stegvis i den riktning som minskar kostnaden. Steglängden styrs av inlärningshastigheten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Epok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ett varv genom träningsdatan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Samma princip i en språkmodell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hundratals miljarder reglage – skruva tills felet minskar</a:t>
            </a:r>
          </a:p>
        </p:txBody>
      </p:sp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FBF86AEE-79ED-A66D-DCAE-8290426D61C2}"/>
              </a:ext>
            </a:extLst>
          </p:cNvPr>
          <p:cNvSpPr/>
          <p:nvPr/>
        </p:nvSpPr>
        <p:spPr>
          <a:xfrm>
            <a:off x="8128000" y="1524000"/>
            <a:ext cx="3454400" cy="2794000"/>
          </a:xfrm>
          <a:prstGeom prst="roundRect">
            <a:avLst>
              <a:gd name="adj" fmla="val 8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AEF24E2F-B742-6F12-9CDD-FEB74C8EA12C}"/>
              </a:ext>
            </a:extLst>
          </p:cNvPr>
          <p:cNvSpPr txBox="1"/>
          <p:nvPr/>
        </p:nvSpPr>
        <p:spPr>
          <a:xfrm>
            <a:off x="8432800" y="17780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000" b="1">
                <a:solidFill>
                  <a:srgbClr val="7C3AED"/>
                </a:solidFill>
                <a:latin typeface="Segoe UI" panose="020B0502040204020203" pitchFamily="34" charset="0"/>
              </a:rPr>
              <a:t>NYCKELBEGREPP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44B829D7-8BF0-CA86-8326-0032C398E39E}"/>
              </a:ext>
            </a:extLst>
          </p:cNvPr>
          <p:cNvSpPr txBox="1"/>
          <p:nvPr/>
        </p:nvSpPr>
        <p:spPr>
          <a:xfrm>
            <a:off x="8432800" y="21082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2000" b="1">
                <a:solidFill>
                  <a:srgbClr val="1A1A2E"/>
                </a:solidFill>
                <a:latin typeface="Segoe UI" panose="020B0502040204020203" pitchFamily="34" charset="0"/>
              </a:rPr>
              <a:t>Gradient descent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B47896A1-47E4-6ECC-3C53-C3FE496F1719}"/>
              </a:ext>
            </a:extLst>
          </p:cNvPr>
          <p:cNvSpPr txBox="1"/>
          <p:nvPr/>
        </p:nvSpPr>
        <p:spPr>
          <a:xfrm>
            <a:off x="8432800" y="26924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300">
                <a:solidFill>
                  <a:srgbClr val="1A1A2E"/>
                </a:solidFill>
                <a:latin typeface="Segoe UI" panose="020B0502040204020203" pitchFamily="34" charset="0"/>
              </a:rPr>
              <a:t>Metod som stegvis justerar parametrarna i den riktning som minskar kostnaden.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8BA89694-6DBA-FC9B-79A6-9563EA36ED91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4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559B0C6A-30FA-31B8-C41B-DC5DA658A376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31206357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4057FEF2-C976-6E87-5821-5827BAF1CDF0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kNN, beslutsgräns och lagom modell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81EF9A13-B58F-B54A-D858-1C8D9CBE76E1}"/>
              </a:ext>
            </a:extLst>
          </p:cNvPr>
          <p:cNvSpPr txBox="1"/>
          <p:nvPr/>
        </p:nvSpPr>
        <p:spPr>
          <a:xfrm>
            <a:off x="609600" y="1397000"/>
            <a:ext cx="685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Beslutsgräns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ett osynligt staket som skiljer klasserna åt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kNN (k-nearest neighbour)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en ny punkt får samma klass som de flesta av sina k närmaste grannar. Närhet = euklidiskt avstånd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k = 1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spretig gräns, styrs av brus – överanpassning: modellen lär sig detaljer i stället för helheten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Stort k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för slät gräns – underanpassning: modellen missar viktiga mönster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Målet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en lagom modell, varken för känslig eller för grov</a:t>
            </a:r>
          </a:p>
        </p:txBody>
      </p:sp>
      <p:sp>
        <p:nvSpPr>
          <p:cNvPr id="4" name="Ellips 3">
            <a:extLst>
              <a:ext uri="{FF2B5EF4-FFF2-40B4-BE49-F238E27FC236}">
                <a16:creationId xmlns:a16="http://schemas.microsoft.com/office/drawing/2014/main" id="{A006BCB3-EF4D-D3A1-6CA8-BFF7C6D4D5DF}"/>
              </a:ext>
            </a:extLst>
          </p:cNvPr>
          <p:cNvSpPr/>
          <p:nvPr/>
        </p:nvSpPr>
        <p:spPr>
          <a:xfrm>
            <a:off x="8585200" y="1905000"/>
            <a:ext cx="2540000" cy="2540000"/>
          </a:xfrm>
          <a:prstGeom prst="ellipse">
            <a:avLst/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4CE39FDD-0CDB-E2F1-8A22-AB2E18B07D8A}"/>
              </a:ext>
            </a:extLst>
          </p:cNvPr>
          <p:cNvSpPr txBox="1"/>
          <p:nvPr/>
        </p:nvSpPr>
        <p:spPr>
          <a:xfrm>
            <a:off x="8585200" y="2476500"/>
            <a:ext cx="254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sz="8000">
                <a:solidFill>
                  <a:srgbClr val="1A1A2E"/>
                </a:solidFill>
                <a:latin typeface="Segoe UI Emoji" panose="020B0502040204020203" pitchFamily="34" charset="0"/>
              </a:rPr>
              <a:t>🎯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1AFFE890-2794-9B6A-12CC-25D4DE904EA3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4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C7663B94-5BDF-1C25-B5AB-2570F04789FE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8474372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6B4F0CBF-9190-E64A-24C8-386DE61E16E5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Beslutsträd – en modell som går att förklara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A47E2592-AA12-2B0A-8202-D00C57AD5DBA}"/>
              </a:ext>
            </a:extLst>
          </p:cNvPr>
          <p:cNvSpPr txBox="1"/>
          <p:nvPr/>
        </p:nvSpPr>
        <p:spPr>
          <a:xfrm>
            <a:off x="609600" y="1397000"/>
            <a:ext cx="685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Lärs in från data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algoritmen letar efter den fråga som bäst delar upp exemplen i rena grupper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Spamfilter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’Innehåller mejlet ordet gratis?’ → ’Är avsändaren okänd?’ → SPAM / INTE SPAM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Upprepas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för varje gren tills grupperna är rena eller trädet nått sitt maxdjup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Styrka – transparens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du kan följa exakt varför modellen beslutade som den gjorde. Populärt i vård och myndigheter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Svaghet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ett ensamt träd blir lätt överanpassat</a:t>
            </a:r>
          </a:p>
        </p:txBody>
      </p:sp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9B46E73E-D333-60F2-9E7A-18AC90138784}"/>
              </a:ext>
            </a:extLst>
          </p:cNvPr>
          <p:cNvSpPr/>
          <p:nvPr/>
        </p:nvSpPr>
        <p:spPr>
          <a:xfrm>
            <a:off x="8128000" y="1524000"/>
            <a:ext cx="3454400" cy="2794000"/>
          </a:xfrm>
          <a:prstGeom prst="roundRect">
            <a:avLst>
              <a:gd name="adj" fmla="val 8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25B9D5CB-5653-4034-C1E1-2EFA4E7EE8BB}"/>
              </a:ext>
            </a:extLst>
          </p:cNvPr>
          <p:cNvSpPr txBox="1"/>
          <p:nvPr/>
        </p:nvSpPr>
        <p:spPr>
          <a:xfrm>
            <a:off x="8432800" y="17780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000" b="1">
                <a:solidFill>
                  <a:srgbClr val="7C3AED"/>
                </a:solidFill>
                <a:latin typeface="Segoe UI" panose="020B0502040204020203" pitchFamily="34" charset="0"/>
              </a:rPr>
              <a:t>NYCKELBEGREPP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FC4EA1CD-8507-8A38-AC9B-7847FF3874D6}"/>
              </a:ext>
            </a:extLst>
          </p:cNvPr>
          <p:cNvSpPr txBox="1"/>
          <p:nvPr/>
        </p:nvSpPr>
        <p:spPr>
          <a:xfrm>
            <a:off x="8432800" y="21082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2000" b="1">
                <a:solidFill>
                  <a:srgbClr val="1A1A2E"/>
                </a:solidFill>
                <a:latin typeface="Segoe UI" panose="020B0502040204020203" pitchFamily="34" charset="0"/>
              </a:rPr>
              <a:t>Random forest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F2610547-1DD5-B9EA-A56A-EDD86923F8F9}"/>
              </a:ext>
            </a:extLst>
          </p:cNvPr>
          <p:cNvSpPr txBox="1"/>
          <p:nvPr/>
        </p:nvSpPr>
        <p:spPr>
          <a:xfrm>
            <a:off x="8432800" y="26924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300">
                <a:solidFill>
                  <a:srgbClr val="1A1A2E"/>
                </a:solidFill>
                <a:latin typeface="Segoe UI" panose="020B0502040204020203" pitchFamily="34" charset="0"/>
              </a:rPr>
              <a:t>Många beslutsträd som röstar om svaret – minskar överanpassning på bekostnad av förklarbarhet.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2C8CCD71-CBE9-BA72-4FC5-3A3DCB9E9305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4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08020CF0-BCF0-53AA-1BC1-BC67A4E8EAB5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23919359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2F9D1380-67A9-1614-2C9B-0219CDF74CBC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Hur bra är klassificeringen?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926E7E29-DAC1-EE6F-732C-FA12A00826B0}"/>
              </a:ext>
            </a:extLst>
          </p:cNvPr>
          <p:cNvSpPr txBox="1"/>
          <p:nvPr/>
        </p:nvSpPr>
        <p:spPr>
          <a:xfrm>
            <a:off x="609600" y="1397000"/>
            <a:ext cx="685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Förväxlingsmatris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visar inte bara antal rätt utan vilken typ av fel: sanna positiva, sanna negativa, falska positiva (falskt alarm), falska negativa (missat fall)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Träffsäkerhet (accuracy)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andelen rätt av alla. Bäst när klasserna är ungefär lika vanliga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Precision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andelen positiva gissningar som verkligen var positiva. Viktig när falska alarm är dyra – spamfilter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Fångstandel (recall)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andelen verkligt positiva fall som modellen hittar. Viktig när missar är dyra – sjukvård, brandlarm</a:t>
            </a:r>
          </a:p>
        </p:txBody>
      </p:sp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17B400E9-385E-A2B9-4557-69DC822A3505}"/>
              </a:ext>
            </a:extLst>
          </p:cNvPr>
          <p:cNvSpPr/>
          <p:nvPr/>
        </p:nvSpPr>
        <p:spPr>
          <a:xfrm>
            <a:off x="8128000" y="1524000"/>
            <a:ext cx="3454400" cy="2794000"/>
          </a:xfrm>
          <a:prstGeom prst="roundRect">
            <a:avLst>
              <a:gd name="adj" fmla="val 8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EC7FC12A-90B6-1F62-05DE-857B7E440FE6}"/>
              </a:ext>
            </a:extLst>
          </p:cNvPr>
          <p:cNvSpPr txBox="1"/>
          <p:nvPr/>
        </p:nvSpPr>
        <p:spPr>
          <a:xfrm>
            <a:off x="8432800" y="17780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000" b="1">
                <a:solidFill>
                  <a:srgbClr val="7C3AED"/>
                </a:solidFill>
                <a:latin typeface="Segoe UI" panose="020B0502040204020203" pitchFamily="34" charset="0"/>
              </a:rPr>
              <a:t>NYCKELBEGREPP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EC01BDB-1C88-FC9E-2899-51B7913DA8DF}"/>
              </a:ext>
            </a:extLst>
          </p:cNvPr>
          <p:cNvSpPr txBox="1"/>
          <p:nvPr/>
        </p:nvSpPr>
        <p:spPr>
          <a:xfrm>
            <a:off x="8432800" y="21082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2000" b="1">
                <a:solidFill>
                  <a:srgbClr val="1A1A2E"/>
                </a:solidFill>
                <a:latin typeface="Segoe UI" panose="020B0502040204020203" pitchFamily="34" charset="0"/>
              </a:rPr>
              <a:t>Fångstandel (recall)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39C93D04-1E61-347E-9439-A0E3C7B568BC}"/>
              </a:ext>
            </a:extLst>
          </p:cNvPr>
          <p:cNvSpPr txBox="1"/>
          <p:nvPr/>
        </p:nvSpPr>
        <p:spPr>
          <a:xfrm>
            <a:off x="8432800" y="26924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300">
                <a:solidFill>
                  <a:srgbClr val="1A1A2E"/>
                </a:solidFill>
                <a:latin typeface="Segoe UI" panose="020B0502040204020203" pitchFamily="34" charset="0"/>
              </a:rPr>
              <a:t>Andelen verkligt positiva fall som modellen hittar.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DD56DB85-358C-5CBC-80AC-AE113F0082F3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4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E26D8E95-DE57-C7A1-842F-740179C31F3C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185915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7607C6E9-860D-FDB9-8E50-ADA47947CF40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Oövervakad inlärning: hitta mönster utan facit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C2FC1CEA-9F43-A99C-C451-79A9B6A82196}"/>
              </a:ext>
            </a:extLst>
          </p:cNvPr>
          <p:cNvSpPr txBox="1"/>
          <p:nvPr/>
        </p:nvSpPr>
        <p:spPr>
          <a:xfrm>
            <a:off x="609600" y="1397000"/>
            <a:ext cx="685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Inga etiketter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bara data. Modellen hittar själv strukturer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Används av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streamingtjänster för att gruppera användare, butiker för kundtyper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Klustring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grupperar liknande datapunkter utan fördefinierade kategorier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k-means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placera k centrumpunkter, tilldela varje punkt närmaste centrum, flytta centrum till mitten, upprepa tills inget ändras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Valet av k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för litet pressar ihop olika punkter, för stort delar upp i onödan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Dimensionsreduktion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komprimerar data till färre dimensioner</a:t>
            </a:r>
          </a:p>
        </p:txBody>
      </p:sp>
      <p:sp>
        <p:nvSpPr>
          <p:cNvPr id="4" name="Ellips 3">
            <a:extLst>
              <a:ext uri="{FF2B5EF4-FFF2-40B4-BE49-F238E27FC236}">
                <a16:creationId xmlns:a16="http://schemas.microsoft.com/office/drawing/2014/main" id="{D4E46741-A9AB-4F8A-C573-3833DBDB017C}"/>
              </a:ext>
            </a:extLst>
          </p:cNvPr>
          <p:cNvSpPr/>
          <p:nvPr/>
        </p:nvSpPr>
        <p:spPr>
          <a:xfrm>
            <a:off x="8585200" y="1905000"/>
            <a:ext cx="2540000" cy="2540000"/>
          </a:xfrm>
          <a:prstGeom prst="ellipse">
            <a:avLst/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ADA0494E-80B3-4521-34F1-983CE2E6D840}"/>
              </a:ext>
            </a:extLst>
          </p:cNvPr>
          <p:cNvSpPr txBox="1"/>
          <p:nvPr/>
        </p:nvSpPr>
        <p:spPr>
          <a:xfrm>
            <a:off x="8585200" y="2476500"/>
            <a:ext cx="254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sz="8000">
                <a:solidFill>
                  <a:srgbClr val="1A1A2E"/>
                </a:solidFill>
                <a:latin typeface="Segoe UI Emoji" panose="020B0502040204020203" pitchFamily="34" charset="0"/>
              </a:rPr>
              <a:t>🧩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263B82A8-62D5-A827-335D-5A56AEF6EBD3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4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BCAE95DB-E3FA-B048-58B6-601152673593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32004256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DA277DF4-3F37-7A53-64E5-548B083B3343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Förstärkningsinlärning: lära av belöning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753860FE-6B8F-2D40-E9E1-841729C9A0AE}"/>
              </a:ext>
            </a:extLst>
          </p:cNvPr>
          <p:cNvSpPr txBox="1"/>
          <p:nvPr/>
        </p:nvSpPr>
        <p:spPr>
          <a:xfrm>
            <a:off x="609600" y="1397000"/>
            <a:ext cx="685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Tre delar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agent, miljö, belöning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Loopen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agenten är i ett tillstånd, väljer en handling, hamnar i ett nytt tillstånd, får en belöning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Policy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regelboken agenten bygger upp – ’i det här tillståndet gör jag så här’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Balans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utforska nya handlingar mot utnyttja det som fungerat. Bara utforska → aldrig bra. Bara utnyttja → fastnar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Q-inlärning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en tabell med värden för varje handling i varje tillstånd som uppdateras efter varje steg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Exempel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spel-AI som AlphaGo, robotstyrning, självkörande bilar</a:t>
            </a:r>
          </a:p>
        </p:txBody>
      </p:sp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C39E6E9C-A628-DDFA-A6B9-382EFDEE1240}"/>
              </a:ext>
            </a:extLst>
          </p:cNvPr>
          <p:cNvSpPr/>
          <p:nvPr/>
        </p:nvSpPr>
        <p:spPr>
          <a:xfrm>
            <a:off x="8128000" y="1524000"/>
            <a:ext cx="3454400" cy="2794000"/>
          </a:xfrm>
          <a:prstGeom prst="roundRect">
            <a:avLst>
              <a:gd name="adj" fmla="val 8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BF627CAB-98A2-A740-B8AB-ED1E73DF3CE9}"/>
              </a:ext>
            </a:extLst>
          </p:cNvPr>
          <p:cNvSpPr txBox="1"/>
          <p:nvPr/>
        </p:nvSpPr>
        <p:spPr>
          <a:xfrm>
            <a:off x="8432800" y="17780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000" b="1">
                <a:solidFill>
                  <a:srgbClr val="7C3AED"/>
                </a:solidFill>
                <a:latin typeface="Segoe UI" panose="020B0502040204020203" pitchFamily="34" charset="0"/>
              </a:rPr>
              <a:t>NYCKELBEGREPP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CB14F86F-08B6-408D-2350-133D405F183B}"/>
              </a:ext>
            </a:extLst>
          </p:cNvPr>
          <p:cNvSpPr txBox="1"/>
          <p:nvPr/>
        </p:nvSpPr>
        <p:spPr>
          <a:xfrm>
            <a:off x="8432800" y="21082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2000" b="1">
                <a:solidFill>
                  <a:srgbClr val="1A1A2E"/>
                </a:solidFill>
                <a:latin typeface="Segoe UI" panose="020B0502040204020203" pitchFamily="34" charset="0"/>
              </a:rPr>
              <a:t>Q-inlärning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2C23DDB7-7B48-9E49-B273-7FA187F881B2}"/>
              </a:ext>
            </a:extLst>
          </p:cNvPr>
          <p:cNvSpPr txBox="1"/>
          <p:nvPr/>
        </p:nvSpPr>
        <p:spPr>
          <a:xfrm>
            <a:off x="8432800" y="26924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300">
                <a:solidFill>
                  <a:srgbClr val="1A1A2E"/>
                </a:solidFill>
                <a:latin typeface="Segoe UI" panose="020B0502040204020203" pitchFamily="34" charset="0"/>
              </a:rPr>
              <a:t>Metod där agenten bygger upp en tabell med värdet av varje handling i varje tillstånd.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B8405431-1EB8-B7A2-96BA-6E509E3773BB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4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C98E7C79-57BD-2B8A-35E7-BB16285A1ACB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38856865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A91B0E22-6BBC-252B-C3F5-283668AAE1BC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Tre typer av maskininlärning</a:t>
            </a:r>
          </a:p>
        </p:txBody>
      </p:sp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8E932038-5C26-FB43-E71D-9605F93169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3492945"/>
              </p:ext>
            </p:extLst>
          </p:nvPr>
        </p:nvGraphicFramePr>
        <p:xfrm>
          <a:off x="609600" y="1397000"/>
          <a:ext cx="10972800" cy="76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val="720506349"/>
                    </a:ext>
                  </a:extLst>
                </a:gridCol>
                <a:gridCol w="3022600">
                  <a:extLst>
                    <a:ext uri="{9D8B030D-6E8A-4147-A177-3AD203B41FA5}">
                      <a16:colId xmlns:a16="http://schemas.microsoft.com/office/drawing/2014/main" val="495625108"/>
                    </a:ext>
                  </a:extLst>
                </a:gridCol>
                <a:gridCol w="3022600">
                  <a:extLst>
                    <a:ext uri="{9D8B030D-6E8A-4147-A177-3AD203B41FA5}">
                      <a16:colId xmlns:a16="http://schemas.microsoft.com/office/drawing/2014/main" val="2558251235"/>
                    </a:ext>
                  </a:extLst>
                </a:gridCol>
                <a:gridCol w="3022600">
                  <a:extLst>
                    <a:ext uri="{9D8B030D-6E8A-4147-A177-3AD203B41FA5}">
                      <a16:colId xmlns:a16="http://schemas.microsoft.com/office/drawing/2014/main" val="1962750030"/>
                    </a:ext>
                  </a:extLst>
                </a:gridCol>
              </a:tblGrid>
              <a:tr h="127000">
                <a:tc>
                  <a:txBody>
                    <a:bodyPr/>
                    <a:lstStyle/>
                    <a:p>
                      <a:endParaRPr lang="sv-SE" sz="1300" b="1">
                        <a:solidFill>
                          <a:srgbClr val="FFFFFF"/>
                        </a:solidFill>
                        <a:latin typeface="Segoe UI" panose="020B0502040204020203" pitchFamily="34" charset="0"/>
                      </a:endParaRPr>
                    </a:p>
                  </a:txBody>
                  <a:tcPr>
                    <a:solidFill>
                      <a:srgbClr val="1A1A2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300" b="1">
                          <a:solidFill>
                            <a:srgbClr val="FFFFFF"/>
                          </a:solidFill>
                          <a:latin typeface="Segoe UI" panose="020B0502040204020203" pitchFamily="34" charset="0"/>
                        </a:rPr>
                        <a:t>Övervakad</a:t>
                      </a:r>
                    </a:p>
                  </a:txBody>
                  <a:tcPr>
                    <a:solidFill>
                      <a:srgbClr val="1A1A2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300" b="1">
                          <a:solidFill>
                            <a:srgbClr val="FFFFFF"/>
                          </a:solidFill>
                          <a:latin typeface="Segoe UI" panose="020B0502040204020203" pitchFamily="34" charset="0"/>
                        </a:rPr>
                        <a:t>Oövervakad</a:t>
                      </a:r>
                    </a:p>
                  </a:txBody>
                  <a:tcPr>
                    <a:solidFill>
                      <a:srgbClr val="1A1A2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300" b="1">
                          <a:solidFill>
                            <a:srgbClr val="FFFFFF"/>
                          </a:solidFill>
                          <a:latin typeface="Segoe UI" panose="020B0502040204020203" pitchFamily="34" charset="0"/>
                        </a:rPr>
                        <a:t>Förstärkning</a:t>
                      </a:r>
                    </a:p>
                  </a:txBody>
                  <a:tcPr>
                    <a:solidFill>
                      <a:srgbClr val="1A1A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369835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r>
                        <a:rPr lang="sv-SE" sz="1200" b="1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Data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Märkt data med kända svar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Omärkt data utan facit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Ingen färdig data – agenten samlar erfarenhet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468900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r>
                        <a:rPr lang="sv-SE" sz="1200" b="1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Modellen lär sig</a:t>
                      </a:r>
                    </a:p>
                  </a:txBody>
                  <a:tcPr>
                    <a:solidFill>
                      <a:srgbClr val="F3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Sambandet indata → rätt svar</a:t>
                      </a:r>
                    </a:p>
                  </a:txBody>
                  <a:tcPr>
                    <a:solidFill>
                      <a:srgbClr val="F3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Mönster och grupper</a:t>
                      </a:r>
                    </a:p>
                  </a:txBody>
                  <a:tcPr>
                    <a:solidFill>
                      <a:srgbClr val="F3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En strategi som maximerar belöning</a:t>
                      </a:r>
                    </a:p>
                  </a:txBody>
                  <a:tcPr>
                    <a:solidFill>
                      <a:srgbClr val="F3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0178819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r>
                        <a:rPr lang="sv-SE" sz="1200" b="1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Återkoppling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Facit för varje exempel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Ingen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Belöning eller straff efter varje handling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9707324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r>
                        <a:rPr lang="sv-SE" sz="1200" b="1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Typiska metoder</a:t>
                      </a:r>
                    </a:p>
                  </a:txBody>
                  <a:tcPr>
                    <a:solidFill>
                      <a:srgbClr val="F3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Regression, kNN, beslutsträd</a:t>
                      </a:r>
                    </a:p>
                  </a:txBody>
                  <a:tcPr>
                    <a:solidFill>
                      <a:srgbClr val="F3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k-means, dimensionsreduktion</a:t>
                      </a:r>
                    </a:p>
                  </a:txBody>
                  <a:tcPr>
                    <a:solidFill>
                      <a:srgbClr val="F3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Q-inlärning</a:t>
                      </a:r>
                    </a:p>
                  </a:txBody>
                  <a:tcPr>
                    <a:solidFill>
                      <a:srgbClr val="F3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7914479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r>
                        <a:rPr lang="sv-SE" sz="1200" b="1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Exempel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Spamfilter, bostadspriser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Kundsegmentering, rekommendationer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Spel-AI, robotar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2737804"/>
                  </a:ext>
                </a:extLst>
              </a:tr>
            </a:tbl>
          </a:graphicData>
        </a:graphic>
      </p:graphicFrame>
      <p:sp>
        <p:nvSpPr>
          <p:cNvPr id="4" name="textruta 3">
            <a:extLst>
              <a:ext uri="{FF2B5EF4-FFF2-40B4-BE49-F238E27FC236}">
                <a16:creationId xmlns:a16="http://schemas.microsoft.com/office/drawing/2014/main" id="{BC496E51-6D5B-FD93-419C-12D75975BCB2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4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AC875DBF-1A3E-059C-DFC1-DE462B6E690A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4153472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2E32ED4-AA77-2348-43A9-B48FD3F232A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C837A195-EC2A-C733-0CF8-C92890608F49}"/>
              </a:ext>
            </a:extLst>
          </p:cNvPr>
          <p:cNvSpPr txBox="1"/>
          <p:nvPr/>
        </p:nvSpPr>
        <p:spPr>
          <a:xfrm>
            <a:off x="609600" y="1524000"/>
            <a:ext cx="381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5000" b="1">
                <a:solidFill>
                  <a:srgbClr val="7C3AED"/>
                </a:solidFill>
                <a:latin typeface="Segoe UI" panose="020B0502040204020203" pitchFamily="34" charset="0"/>
              </a:rPr>
              <a:t>4.4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D0F296E3-2ED4-1532-EF37-99C482087BA0}"/>
              </a:ext>
            </a:extLst>
          </p:cNvPr>
          <p:cNvSpPr txBox="1"/>
          <p:nvPr/>
        </p:nvSpPr>
        <p:spPr>
          <a:xfrm>
            <a:off x="4191000" y="2159000"/>
            <a:ext cx="736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4000" b="1">
                <a:solidFill>
                  <a:srgbClr val="1A1A2E"/>
                </a:solidFill>
                <a:latin typeface="Segoe UI" panose="020B0502040204020203" pitchFamily="34" charset="0"/>
              </a:rPr>
              <a:t>Neurala nätverk och djupinlärning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BCDE44B7-A667-1B7B-FFD8-17BE8CD5FE09}"/>
              </a:ext>
            </a:extLst>
          </p:cNvPr>
          <p:cNvSpPr txBox="1"/>
          <p:nvPr/>
        </p:nvSpPr>
        <p:spPr>
          <a:xfrm>
            <a:off x="4191000" y="3619500"/>
            <a:ext cx="736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>
                <a:solidFill>
                  <a:srgbClr val="5A5A7A"/>
                </a:solidFill>
                <a:latin typeface="Segoe UI" panose="020B0502040204020203" pitchFamily="34" charset="0"/>
              </a:rPr>
              <a:t>Inspirerade av hjärnan – men helt och hållet matematik.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7C638CDB-864A-C9B5-F2DC-A221DF03C853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4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3BD154FB-77D7-D9E3-FCA1-C9AC6BE33C21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2007135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D2A84B15-67FD-F305-516B-58E875A6F410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Så räknar en neuron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4DFAA8E6-D84D-0D54-2E88-ECBE28AC5406}"/>
              </a:ext>
            </a:extLst>
          </p:cNvPr>
          <p:cNvSpPr txBox="1"/>
          <p:nvPr/>
        </p:nvSpPr>
        <p:spPr>
          <a:xfrm>
            <a:off x="609600" y="1270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500">
                <a:solidFill>
                  <a:srgbClr val="5A5A7A"/>
                </a:solidFill>
                <a:latin typeface="Segoe UI" panose="020B0502040204020203" pitchFamily="34" charset="0"/>
              </a:rPr>
              <a:t>z = x1·w1 + x2·w2 + x3·w3 + b. Kraften ligger i att det görs i miljontals neuroner i många lager.</a:t>
            </a:r>
          </a:p>
        </p:txBody>
      </p:sp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B00315A7-8D5B-E475-800A-DAB55037B76C}"/>
              </a:ext>
            </a:extLst>
          </p:cNvPr>
          <p:cNvSpPr/>
          <p:nvPr/>
        </p:nvSpPr>
        <p:spPr>
          <a:xfrm>
            <a:off x="609600" y="2032000"/>
            <a:ext cx="2590800" cy="3175000"/>
          </a:xfrm>
          <a:prstGeom prst="roundRect">
            <a:avLst>
              <a:gd name="adj" fmla="val 6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Ellips 4">
            <a:extLst>
              <a:ext uri="{FF2B5EF4-FFF2-40B4-BE49-F238E27FC236}">
                <a16:creationId xmlns:a16="http://schemas.microsoft.com/office/drawing/2014/main" id="{88A49FE7-EDB0-0099-CB16-3906C450BC5A}"/>
              </a:ext>
            </a:extLst>
          </p:cNvPr>
          <p:cNvSpPr/>
          <p:nvPr/>
        </p:nvSpPr>
        <p:spPr>
          <a:xfrm>
            <a:off x="812800" y="2235200"/>
            <a:ext cx="508000" cy="508000"/>
          </a:xfrm>
          <a:prstGeom prst="ellipse">
            <a:avLst/>
          </a:prstGeom>
          <a:solidFill>
            <a:srgbClr val="7C3AE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60FC3DD1-D3E4-CA0E-8B1C-123F25426474}"/>
              </a:ext>
            </a:extLst>
          </p:cNvPr>
          <p:cNvSpPr txBox="1"/>
          <p:nvPr/>
        </p:nvSpPr>
        <p:spPr>
          <a:xfrm>
            <a:off x="812800" y="23241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FFFFFF"/>
                </a:solidFill>
                <a:latin typeface="Segoe UI" panose="020B0502040204020203" pitchFamily="34" charset="0"/>
              </a:rPr>
              <a:t>1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CABE9656-0CBB-1200-4CDB-92FC40B947FB}"/>
              </a:ext>
            </a:extLst>
          </p:cNvPr>
          <p:cNvSpPr txBox="1"/>
          <p:nvPr/>
        </p:nvSpPr>
        <p:spPr>
          <a:xfrm>
            <a:off x="812800" y="2921000"/>
            <a:ext cx="218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600" b="1">
                <a:solidFill>
                  <a:srgbClr val="1A1A2E"/>
                </a:solidFill>
                <a:latin typeface="Segoe UI" panose="020B0502040204020203" pitchFamily="34" charset="0"/>
              </a:rPr>
              <a:t>Multiplicera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E7D47A6E-9497-AD9B-40BC-27085F50B973}"/>
              </a:ext>
            </a:extLst>
          </p:cNvPr>
          <p:cNvSpPr txBox="1"/>
          <p:nvPr/>
        </p:nvSpPr>
        <p:spPr>
          <a:xfrm>
            <a:off x="812800" y="3556000"/>
            <a:ext cx="218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>
                <a:solidFill>
                  <a:srgbClr val="1A1A2E"/>
                </a:solidFill>
                <a:latin typeface="Segoe UI" panose="020B0502040204020203" pitchFamily="34" charset="0"/>
              </a:rPr>
              <a:t>Varje invärde x gångras med en vikt w.</a:t>
            </a:r>
          </a:p>
        </p:txBody>
      </p:sp>
      <p:sp>
        <p:nvSpPr>
          <p:cNvPr id="9" name="Rektangel: rundade hörn 8">
            <a:extLst>
              <a:ext uri="{FF2B5EF4-FFF2-40B4-BE49-F238E27FC236}">
                <a16:creationId xmlns:a16="http://schemas.microsoft.com/office/drawing/2014/main" id="{C95B2C89-BEB3-09EE-9C36-0711565277D4}"/>
              </a:ext>
            </a:extLst>
          </p:cNvPr>
          <p:cNvSpPr/>
          <p:nvPr/>
        </p:nvSpPr>
        <p:spPr>
          <a:xfrm>
            <a:off x="3403600" y="2032000"/>
            <a:ext cx="2590800" cy="3175000"/>
          </a:xfrm>
          <a:prstGeom prst="roundRect">
            <a:avLst>
              <a:gd name="adj" fmla="val 6000"/>
            </a:avLst>
          </a:prstGeom>
          <a:solidFill>
            <a:srgbClr val="DBEA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Ellips 9">
            <a:extLst>
              <a:ext uri="{FF2B5EF4-FFF2-40B4-BE49-F238E27FC236}">
                <a16:creationId xmlns:a16="http://schemas.microsoft.com/office/drawing/2014/main" id="{0ACF6FBB-6A24-D50B-1164-E5C069BC1CEF}"/>
              </a:ext>
            </a:extLst>
          </p:cNvPr>
          <p:cNvSpPr/>
          <p:nvPr/>
        </p:nvSpPr>
        <p:spPr>
          <a:xfrm>
            <a:off x="3606800" y="2235200"/>
            <a:ext cx="508000" cy="508000"/>
          </a:xfrm>
          <a:prstGeom prst="ellipse">
            <a:avLst/>
          </a:prstGeom>
          <a:solidFill>
            <a:srgbClr val="2563E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78C34491-DE6D-E388-9D61-9EBBD45C247D}"/>
              </a:ext>
            </a:extLst>
          </p:cNvPr>
          <p:cNvSpPr txBox="1"/>
          <p:nvPr/>
        </p:nvSpPr>
        <p:spPr>
          <a:xfrm>
            <a:off x="3606800" y="23241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FFFFFF"/>
                </a:solidFill>
                <a:latin typeface="Segoe UI" panose="020B0502040204020203" pitchFamily="34" charset="0"/>
              </a:rPr>
              <a:t>2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68930446-4520-88D2-C860-4C4F7191A12D}"/>
              </a:ext>
            </a:extLst>
          </p:cNvPr>
          <p:cNvSpPr txBox="1"/>
          <p:nvPr/>
        </p:nvSpPr>
        <p:spPr>
          <a:xfrm>
            <a:off x="3606800" y="2921000"/>
            <a:ext cx="218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600" b="1">
                <a:solidFill>
                  <a:srgbClr val="1A1A2E"/>
                </a:solidFill>
                <a:latin typeface="Segoe UI" panose="020B0502040204020203" pitchFamily="34" charset="0"/>
              </a:rPr>
              <a:t>Summera</a:t>
            </a: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86E9D860-9BD0-E622-08AF-51A7297DC723}"/>
              </a:ext>
            </a:extLst>
          </p:cNvPr>
          <p:cNvSpPr txBox="1"/>
          <p:nvPr/>
        </p:nvSpPr>
        <p:spPr>
          <a:xfrm>
            <a:off x="3606800" y="3556000"/>
            <a:ext cx="218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>
                <a:solidFill>
                  <a:srgbClr val="1A1A2E"/>
                </a:solidFill>
                <a:latin typeface="Segoe UI" panose="020B0502040204020203" pitchFamily="34" charset="0"/>
              </a:rPr>
              <a:t>Lägg ihop – och lägg till biastermen b (ett tal som förskjuter resultatet, som m i y = kx + m).</a:t>
            </a:r>
          </a:p>
        </p:txBody>
      </p:sp>
      <p:sp>
        <p:nvSpPr>
          <p:cNvPr id="14" name="Rektangel: rundade hörn 13">
            <a:extLst>
              <a:ext uri="{FF2B5EF4-FFF2-40B4-BE49-F238E27FC236}">
                <a16:creationId xmlns:a16="http://schemas.microsoft.com/office/drawing/2014/main" id="{B63BDDE1-1FCB-7789-C74F-BD99B9CCDA79}"/>
              </a:ext>
            </a:extLst>
          </p:cNvPr>
          <p:cNvSpPr/>
          <p:nvPr/>
        </p:nvSpPr>
        <p:spPr>
          <a:xfrm>
            <a:off x="6197600" y="2032000"/>
            <a:ext cx="2590800" cy="3175000"/>
          </a:xfrm>
          <a:prstGeom prst="roundRect">
            <a:avLst>
              <a:gd name="adj" fmla="val 6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Ellips 14">
            <a:extLst>
              <a:ext uri="{FF2B5EF4-FFF2-40B4-BE49-F238E27FC236}">
                <a16:creationId xmlns:a16="http://schemas.microsoft.com/office/drawing/2014/main" id="{E44EB950-B63F-B94D-602F-170658C2DF27}"/>
              </a:ext>
            </a:extLst>
          </p:cNvPr>
          <p:cNvSpPr/>
          <p:nvPr/>
        </p:nvSpPr>
        <p:spPr>
          <a:xfrm>
            <a:off x="6400800" y="2235200"/>
            <a:ext cx="508000" cy="508000"/>
          </a:xfrm>
          <a:prstGeom prst="ellipse">
            <a:avLst/>
          </a:prstGeom>
          <a:solidFill>
            <a:srgbClr val="7C3AE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4BF0E20E-44B6-B652-C0B3-6550A4A2D56A}"/>
              </a:ext>
            </a:extLst>
          </p:cNvPr>
          <p:cNvSpPr txBox="1"/>
          <p:nvPr/>
        </p:nvSpPr>
        <p:spPr>
          <a:xfrm>
            <a:off x="6400800" y="23241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FFFFFF"/>
                </a:solidFill>
                <a:latin typeface="Segoe UI" panose="020B0502040204020203" pitchFamily="34" charset="0"/>
              </a:rPr>
              <a:t>3</a:t>
            </a: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FC18D739-99F4-A66F-55A8-56C3493BFE1B}"/>
              </a:ext>
            </a:extLst>
          </p:cNvPr>
          <p:cNvSpPr txBox="1"/>
          <p:nvPr/>
        </p:nvSpPr>
        <p:spPr>
          <a:xfrm>
            <a:off x="6400800" y="2921000"/>
            <a:ext cx="218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600" b="1">
                <a:solidFill>
                  <a:srgbClr val="1A1A2E"/>
                </a:solidFill>
                <a:latin typeface="Segoe UI" panose="020B0502040204020203" pitchFamily="34" charset="0"/>
              </a:rPr>
              <a:t>Aktivera</a:t>
            </a:r>
          </a:p>
        </p:txBody>
      </p:sp>
      <p:sp>
        <p:nvSpPr>
          <p:cNvPr id="18" name="textruta 17">
            <a:extLst>
              <a:ext uri="{FF2B5EF4-FFF2-40B4-BE49-F238E27FC236}">
                <a16:creationId xmlns:a16="http://schemas.microsoft.com/office/drawing/2014/main" id="{A9F9A09A-E08A-F184-ACB1-A224504524AE}"/>
              </a:ext>
            </a:extLst>
          </p:cNvPr>
          <p:cNvSpPr txBox="1"/>
          <p:nvPr/>
        </p:nvSpPr>
        <p:spPr>
          <a:xfrm>
            <a:off x="6400800" y="3556000"/>
            <a:ext cx="218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>
                <a:solidFill>
                  <a:srgbClr val="1A1A2E"/>
                </a:solidFill>
                <a:latin typeface="Segoe UI" panose="020B0502040204020203" pitchFamily="34" charset="0"/>
              </a:rPr>
              <a:t>Skicka summan genom en aktiveringsfunktion: ReLU (negativt stoppas), sigmoid (0–1), tanh (−1 till 1).</a:t>
            </a:r>
          </a:p>
        </p:txBody>
      </p:sp>
      <p:sp>
        <p:nvSpPr>
          <p:cNvPr id="19" name="Rektangel: rundade hörn 18">
            <a:extLst>
              <a:ext uri="{FF2B5EF4-FFF2-40B4-BE49-F238E27FC236}">
                <a16:creationId xmlns:a16="http://schemas.microsoft.com/office/drawing/2014/main" id="{4D6DAC43-F5AE-F8A1-5447-9C7A611EACA1}"/>
              </a:ext>
            </a:extLst>
          </p:cNvPr>
          <p:cNvSpPr/>
          <p:nvPr/>
        </p:nvSpPr>
        <p:spPr>
          <a:xfrm>
            <a:off x="8991600" y="2032000"/>
            <a:ext cx="2590800" cy="3175000"/>
          </a:xfrm>
          <a:prstGeom prst="roundRect">
            <a:avLst>
              <a:gd name="adj" fmla="val 6000"/>
            </a:avLst>
          </a:prstGeom>
          <a:solidFill>
            <a:srgbClr val="DBEA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0" name="Ellips 19">
            <a:extLst>
              <a:ext uri="{FF2B5EF4-FFF2-40B4-BE49-F238E27FC236}">
                <a16:creationId xmlns:a16="http://schemas.microsoft.com/office/drawing/2014/main" id="{86BE1C3F-9A14-0332-F89B-E252F2F505CF}"/>
              </a:ext>
            </a:extLst>
          </p:cNvPr>
          <p:cNvSpPr/>
          <p:nvPr/>
        </p:nvSpPr>
        <p:spPr>
          <a:xfrm>
            <a:off x="9194800" y="2235200"/>
            <a:ext cx="508000" cy="508000"/>
          </a:xfrm>
          <a:prstGeom prst="ellipse">
            <a:avLst/>
          </a:prstGeom>
          <a:solidFill>
            <a:srgbClr val="2563E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1" name="textruta 20">
            <a:extLst>
              <a:ext uri="{FF2B5EF4-FFF2-40B4-BE49-F238E27FC236}">
                <a16:creationId xmlns:a16="http://schemas.microsoft.com/office/drawing/2014/main" id="{D2B3EE53-BB0D-548B-F36E-611DC3E00A35}"/>
              </a:ext>
            </a:extLst>
          </p:cNvPr>
          <p:cNvSpPr txBox="1"/>
          <p:nvPr/>
        </p:nvSpPr>
        <p:spPr>
          <a:xfrm>
            <a:off x="9194800" y="23241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FFFFFF"/>
                </a:solidFill>
                <a:latin typeface="Segoe UI" panose="020B0502040204020203" pitchFamily="34" charset="0"/>
              </a:rPr>
              <a:t>4</a:t>
            </a:r>
          </a:p>
        </p:txBody>
      </p:sp>
      <p:sp>
        <p:nvSpPr>
          <p:cNvPr id="22" name="textruta 21">
            <a:extLst>
              <a:ext uri="{FF2B5EF4-FFF2-40B4-BE49-F238E27FC236}">
                <a16:creationId xmlns:a16="http://schemas.microsoft.com/office/drawing/2014/main" id="{BAF851C8-6F7C-B3AC-89B9-41B5BE788B6F}"/>
              </a:ext>
            </a:extLst>
          </p:cNvPr>
          <p:cNvSpPr txBox="1"/>
          <p:nvPr/>
        </p:nvSpPr>
        <p:spPr>
          <a:xfrm>
            <a:off x="9194800" y="2921000"/>
            <a:ext cx="218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600" b="1">
                <a:solidFill>
                  <a:srgbClr val="1A1A2E"/>
                </a:solidFill>
                <a:latin typeface="Segoe UI" panose="020B0502040204020203" pitchFamily="34" charset="0"/>
              </a:rPr>
              <a:t>Skicka vidare</a:t>
            </a:r>
          </a:p>
        </p:txBody>
      </p:sp>
      <p:sp>
        <p:nvSpPr>
          <p:cNvPr id="23" name="textruta 22">
            <a:extLst>
              <a:ext uri="{FF2B5EF4-FFF2-40B4-BE49-F238E27FC236}">
                <a16:creationId xmlns:a16="http://schemas.microsoft.com/office/drawing/2014/main" id="{064A9E72-CEFB-1E62-D494-DEAA55E8CDF6}"/>
              </a:ext>
            </a:extLst>
          </p:cNvPr>
          <p:cNvSpPr txBox="1"/>
          <p:nvPr/>
        </p:nvSpPr>
        <p:spPr>
          <a:xfrm>
            <a:off x="9194800" y="3556000"/>
            <a:ext cx="218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>
                <a:solidFill>
                  <a:srgbClr val="1A1A2E"/>
                </a:solidFill>
                <a:latin typeface="Segoe UI" panose="020B0502040204020203" pitchFamily="34" charset="0"/>
              </a:rPr>
              <a:t>Till nästa lager. Indatalager → dolda lager → utdatalager.</a:t>
            </a:r>
          </a:p>
        </p:txBody>
      </p:sp>
      <p:sp>
        <p:nvSpPr>
          <p:cNvPr id="24" name="textruta 23">
            <a:extLst>
              <a:ext uri="{FF2B5EF4-FFF2-40B4-BE49-F238E27FC236}">
                <a16:creationId xmlns:a16="http://schemas.microsoft.com/office/drawing/2014/main" id="{3674A85B-86E6-E626-3031-A3D705183337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4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25" name="textruta 24">
            <a:extLst>
              <a:ext uri="{FF2B5EF4-FFF2-40B4-BE49-F238E27FC236}">
                <a16:creationId xmlns:a16="http://schemas.microsoft.com/office/drawing/2014/main" id="{049FD8C0-9206-B986-5F57-5D1293A269F0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232327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E43D92A9-1437-E92A-A29D-9E8B802BDB4A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Djupinlärning och bakåtpropagering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E8756BAA-9E8F-7F97-C21C-A9B9F6C5D76A}"/>
              </a:ext>
            </a:extLst>
          </p:cNvPr>
          <p:cNvSpPr txBox="1"/>
          <p:nvPr/>
        </p:nvSpPr>
        <p:spPr>
          <a:xfrm>
            <a:off x="609600" y="1397000"/>
            <a:ext cx="685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Djupinlärning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neurala nätverk med många dolda lager. Första lagren ser streck och kanter, nästa former, djupare lager ögon, hjul, bokstäver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Träningsloopen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nätverket gissar, felet beräknas med en kostnadsfunktion, gradienter beräknas för varje vikt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Bakåtpropagering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gradienterna – inte felet – propageras bakåt genom lagren och vikterna justeras i den riktning som minskar felet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Upprepas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tusentals eller miljontals gånger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Begränsningar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kräver stora datamängder, kan lära sig fel mönster vid bias, svårt att förklara besluten, saknar förståelse och medvetande</a:t>
            </a:r>
          </a:p>
        </p:txBody>
      </p:sp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EEA66150-4ED1-7FD8-FFD7-AD9FFE1046E0}"/>
              </a:ext>
            </a:extLst>
          </p:cNvPr>
          <p:cNvSpPr/>
          <p:nvPr/>
        </p:nvSpPr>
        <p:spPr>
          <a:xfrm>
            <a:off x="8128000" y="1524000"/>
            <a:ext cx="3454400" cy="2794000"/>
          </a:xfrm>
          <a:prstGeom prst="roundRect">
            <a:avLst>
              <a:gd name="adj" fmla="val 8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7E855BDD-05EC-CE87-4C71-92314E87B3FE}"/>
              </a:ext>
            </a:extLst>
          </p:cNvPr>
          <p:cNvSpPr txBox="1"/>
          <p:nvPr/>
        </p:nvSpPr>
        <p:spPr>
          <a:xfrm>
            <a:off x="8432800" y="17780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000" b="1">
                <a:solidFill>
                  <a:srgbClr val="7C3AED"/>
                </a:solidFill>
                <a:latin typeface="Segoe UI" panose="020B0502040204020203" pitchFamily="34" charset="0"/>
              </a:rPr>
              <a:t>NYCKELBEGREPP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65387E55-CF58-45E3-8E2B-0FA9DA212921}"/>
              </a:ext>
            </a:extLst>
          </p:cNvPr>
          <p:cNvSpPr txBox="1"/>
          <p:nvPr/>
        </p:nvSpPr>
        <p:spPr>
          <a:xfrm>
            <a:off x="8432800" y="21082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2000" b="1">
                <a:solidFill>
                  <a:srgbClr val="1A1A2E"/>
                </a:solidFill>
                <a:latin typeface="Segoe UI" panose="020B0502040204020203" pitchFamily="34" charset="0"/>
              </a:rPr>
              <a:t>Bakåtpropagering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BD4F7F28-1AF1-3C9C-A90F-BD7999E64A41}"/>
              </a:ext>
            </a:extLst>
          </p:cNvPr>
          <p:cNvSpPr txBox="1"/>
          <p:nvPr/>
        </p:nvSpPr>
        <p:spPr>
          <a:xfrm>
            <a:off x="8432800" y="26924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300">
                <a:solidFill>
                  <a:srgbClr val="1A1A2E"/>
                </a:solidFill>
                <a:latin typeface="Segoe UI" panose="020B0502040204020203" pitchFamily="34" charset="0"/>
              </a:rPr>
              <a:t>Träningsmetod där gradienter propageras bakåt genom nätverket så att vikterna kan justeras.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7EF49C2E-7B5D-7732-C97C-E0A84518931B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4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38B0B217-6E78-38A8-3F67-AC306EA20020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5106946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882F69D-AFEB-239B-3656-11B09F8B473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1ABE00EB-2461-67E6-019C-1E2C80515499}"/>
              </a:ext>
            </a:extLst>
          </p:cNvPr>
          <p:cNvSpPr txBox="1"/>
          <p:nvPr/>
        </p:nvSpPr>
        <p:spPr>
          <a:xfrm>
            <a:off x="609600" y="1524000"/>
            <a:ext cx="381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5000" b="1">
                <a:solidFill>
                  <a:srgbClr val="7C3AED"/>
                </a:solidFill>
                <a:latin typeface="Segoe UI" panose="020B0502040204020203" pitchFamily="34" charset="0"/>
              </a:rPr>
              <a:t>4.5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57F1BCBA-6B9E-CEA2-64EC-EFC207FBDA16}"/>
              </a:ext>
            </a:extLst>
          </p:cNvPr>
          <p:cNvSpPr txBox="1"/>
          <p:nvPr/>
        </p:nvSpPr>
        <p:spPr>
          <a:xfrm>
            <a:off x="4191000" y="2159000"/>
            <a:ext cx="736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4000" b="1">
                <a:solidFill>
                  <a:srgbClr val="1A1A2E"/>
                </a:solidFill>
                <a:latin typeface="Segoe UI" panose="020B0502040204020203" pitchFamily="34" charset="0"/>
              </a:rPr>
              <a:t>Språk, bild och generativ AI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14469154-640C-75FB-5149-E05B5B1E68E3}"/>
              </a:ext>
            </a:extLst>
          </p:cNvPr>
          <p:cNvSpPr txBox="1"/>
          <p:nvPr/>
        </p:nvSpPr>
        <p:spPr>
          <a:xfrm>
            <a:off x="4191000" y="3619500"/>
            <a:ext cx="736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>
                <a:solidFill>
                  <a:srgbClr val="5A5A7A"/>
                </a:solidFill>
                <a:latin typeface="Segoe UI" panose="020B0502040204020203" pitchFamily="34" charset="0"/>
              </a:rPr>
              <a:t>NLP, datorseende, stora språkmodeller – och hur text och bild skapas.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8064AB9D-2FA8-02EC-BBBD-3FCA69937779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4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1DB1F783-333E-9BBB-F6D7-D38C012B3FA1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8478853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8C368D60-165C-64EB-AB8C-8BCDACF64A6E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Bearbetning av naturligt språk (NLP)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053A8F71-1190-BD81-7E7E-B8DF2B90DCC9}"/>
              </a:ext>
            </a:extLst>
          </p:cNvPr>
          <p:cNvSpPr txBox="1"/>
          <p:nvPr/>
        </p:nvSpPr>
        <p:spPr>
          <a:xfrm>
            <a:off x="609600" y="1397000"/>
            <a:ext cx="685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NLP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få datorer att förstå, tolka och skapa mänskligt språk – text och tal är ostrukturerad data full av tvetydigheter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Tokenisering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texten delas i tokens – ord, orddelar, skiljetecken – som sedan blir siffror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Sentimentanalys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positiv, negativ eller neutral känsla – recensioner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Maskinöversättning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Google Translate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Namngiven entitetsigenkänning (NER)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hittar personer, platser, organisationer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Exempel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’Anna älskade sin resa till Paris i somras’ → positiv; Anna = person, Paris = plats</a:t>
            </a:r>
          </a:p>
        </p:txBody>
      </p:sp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B157204F-9D9D-69D9-D49D-2F08B9F05A47}"/>
              </a:ext>
            </a:extLst>
          </p:cNvPr>
          <p:cNvSpPr/>
          <p:nvPr/>
        </p:nvSpPr>
        <p:spPr>
          <a:xfrm>
            <a:off x="8128000" y="1524000"/>
            <a:ext cx="3454400" cy="2794000"/>
          </a:xfrm>
          <a:prstGeom prst="roundRect">
            <a:avLst>
              <a:gd name="adj" fmla="val 8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64B95EA9-80A0-8557-BCC3-42BDF9541A6B}"/>
              </a:ext>
            </a:extLst>
          </p:cNvPr>
          <p:cNvSpPr txBox="1"/>
          <p:nvPr/>
        </p:nvSpPr>
        <p:spPr>
          <a:xfrm>
            <a:off x="8432800" y="17780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000" b="1">
                <a:solidFill>
                  <a:srgbClr val="7C3AED"/>
                </a:solidFill>
                <a:latin typeface="Segoe UI" panose="020B0502040204020203" pitchFamily="34" charset="0"/>
              </a:rPr>
              <a:t>NYCKELBEGREPP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130E23FF-4C52-AC2C-D240-4FC254265852}"/>
              </a:ext>
            </a:extLst>
          </p:cNvPr>
          <p:cNvSpPr txBox="1"/>
          <p:nvPr/>
        </p:nvSpPr>
        <p:spPr>
          <a:xfrm>
            <a:off x="8432800" y="21082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2000" b="1">
                <a:solidFill>
                  <a:srgbClr val="1A1A2E"/>
                </a:solidFill>
                <a:latin typeface="Segoe UI" panose="020B0502040204020203" pitchFamily="34" charset="0"/>
              </a:rPr>
              <a:t>Tokenisering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BF1EDC7E-5536-E3D2-AC1B-31ADD8725BCD}"/>
              </a:ext>
            </a:extLst>
          </p:cNvPr>
          <p:cNvSpPr txBox="1"/>
          <p:nvPr/>
        </p:nvSpPr>
        <p:spPr>
          <a:xfrm>
            <a:off x="8432800" y="26924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300">
                <a:solidFill>
                  <a:srgbClr val="1A1A2E"/>
                </a:solidFill>
                <a:latin typeface="Segoe UI" panose="020B0502040204020203" pitchFamily="34" charset="0"/>
              </a:rPr>
              <a:t>Att dela upp text i mindre delar (tokens) som en modell kan bearbeta.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316640F6-BE27-931E-D9C1-982D26A1CE07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4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521B6CF4-77FD-7BA5-E28D-4FB6A2FC0807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5606216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102A61F9-4327-49CF-91B3-C8B4704D24EA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Datorseende: från pixlar till klassificering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33B2FE58-D062-EFD7-586D-6981E328F774}"/>
              </a:ext>
            </a:extLst>
          </p:cNvPr>
          <p:cNvSpPr txBox="1"/>
          <p:nvPr/>
        </p:nvSpPr>
        <p:spPr>
          <a:xfrm>
            <a:off x="609600" y="1270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500">
                <a:solidFill>
                  <a:srgbClr val="5A5A7A"/>
                </a:solidFill>
                <a:latin typeface="Segoe UI" panose="020B0502040204020203" pitchFamily="34" charset="0"/>
              </a:rPr>
              <a:t>För en dator är en bild en tabell av siffror – färgvärden per pixel.</a:t>
            </a:r>
          </a:p>
        </p:txBody>
      </p:sp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AA44676F-D9AC-4457-7B47-D3BBF53B7972}"/>
              </a:ext>
            </a:extLst>
          </p:cNvPr>
          <p:cNvSpPr/>
          <p:nvPr/>
        </p:nvSpPr>
        <p:spPr>
          <a:xfrm>
            <a:off x="609600" y="2032000"/>
            <a:ext cx="3522133" cy="3175000"/>
          </a:xfrm>
          <a:prstGeom prst="roundRect">
            <a:avLst>
              <a:gd name="adj" fmla="val 6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Ellips 4">
            <a:extLst>
              <a:ext uri="{FF2B5EF4-FFF2-40B4-BE49-F238E27FC236}">
                <a16:creationId xmlns:a16="http://schemas.microsoft.com/office/drawing/2014/main" id="{1E81288A-FE91-2620-9841-57E199C5F3D7}"/>
              </a:ext>
            </a:extLst>
          </p:cNvPr>
          <p:cNvSpPr/>
          <p:nvPr/>
        </p:nvSpPr>
        <p:spPr>
          <a:xfrm>
            <a:off x="812800" y="2235200"/>
            <a:ext cx="508000" cy="508000"/>
          </a:xfrm>
          <a:prstGeom prst="ellipse">
            <a:avLst/>
          </a:prstGeom>
          <a:solidFill>
            <a:srgbClr val="7C3AE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27635099-F7E2-D7C9-5F00-6147D8EB11FC}"/>
              </a:ext>
            </a:extLst>
          </p:cNvPr>
          <p:cNvSpPr txBox="1"/>
          <p:nvPr/>
        </p:nvSpPr>
        <p:spPr>
          <a:xfrm>
            <a:off x="812800" y="23241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FFFFFF"/>
                </a:solidFill>
                <a:latin typeface="Segoe UI" panose="020B0502040204020203" pitchFamily="34" charset="0"/>
              </a:rPr>
              <a:t>1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6382D0F0-6549-4E33-E430-9607D73AC604}"/>
              </a:ext>
            </a:extLst>
          </p:cNvPr>
          <p:cNvSpPr txBox="1"/>
          <p:nvPr/>
        </p:nvSpPr>
        <p:spPr>
          <a:xfrm>
            <a:off x="812800" y="2921000"/>
            <a:ext cx="3115733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600" b="1">
                <a:solidFill>
                  <a:srgbClr val="1A1A2E"/>
                </a:solidFill>
                <a:latin typeface="Segoe UI" panose="020B0502040204020203" pitchFamily="34" charset="0"/>
              </a:rPr>
              <a:t>Pixlar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9867BC1C-CD65-E6AB-D1AF-96EDFB512A4B}"/>
              </a:ext>
            </a:extLst>
          </p:cNvPr>
          <p:cNvSpPr txBox="1"/>
          <p:nvPr/>
        </p:nvSpPr>
        <p:spPr>
          <a:xfrm>
            <a:off x="812800" y="3556000"/>
            <a:ext cx="3115733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>
                <a:solidFill>
                  <a:srgbClr val="1A1A2E"/>
                </a:solidFill>
                <a:latin typeface="Segoe UI" panose="020B0502040204020203" pitchFamily="34" charset="0"/>
              </a:rPr>
              <a:t>Bilden läses in som ett rutnät av färgvärden (rött, grönt, blått).</a:t>
            </a:r>
          </a:p>
        </p:txBody>
      </p:sp>
      <p:sp>
        <p:nvSpPr>
          <p:cNvPr id="9" name="Rektangel: rundade hörn 8">
            <a:extLst>
              <a:ext uri="{FF2B5EF4-FFF2-40B4-BE49-F238E27FC236}">
                <a16:creationId xmlns:a16="http://schemas.microsoft.com/office/drawing/2014/main" id="{D3938A6E-E9AE-46D5-02E8-5747F79E5585}"/>
              </a:ext>
            </a:extLst>
          </p:cNvPr>
          <p:cNvSpPr/>
          <p:nvPr/>
        </p:nvSpPr>
        <p:spPr>
          <a:xfrm>
            <a:off x="4334933" y="2032000"/>
            <a:ext cx="3522134" cy="3175000"/>
          </a:xfrm>
          <a:prstGeom prst="roundRect">
            <a:avLst>
              <a:gd name="adj" fmla="val 6000"/>
            </a:avLst>
          </a:prstGeom>
          <a:solidFill>
            <a:srgbClr val="DBEA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Ellips 9">
            <a:extLst>
              <a:ext uri="{FF2B5EF4-FFF2-40B4-BE49-F238E27FC236}">
                <a16:creationId xmlns:a16="http://schemas.microsoft.com/office/drawing/2014/main" id="{AF845400-F9E5-78D8-C424-4AF66A7C04A6}"/>
              </a:ext>
            </a:extLst>
          </p:cNvPr>
          <p:cNvSpPr/>
          <p:nvPr/>
        </p:nvSpPr>
        <p:spPr>
          <a:xfrm>
            <a:off x="4538133" y="2235200"/>
            <a:ext cx="508000" cy="508000"/>
          </a:xfrm>
          <a:prstGeom prst="ellipse">
            <a:avLst/>
          </a:prstGeom>
          <a:solidFill>
            <a:srgbClr val="2563E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D3F42A3C-87BF-DF6C-87B5-B01B836096D2}"/>
              </a:ext>
            </a:extLst>
          </p:cNvPr>
          <p:cNvSpPr txBox="1"/>
          <p:nvPr/>
        </p:nvSpPr>
        <p:spPr>
          <a:xfrm>
            <a:off x="4538133" y="23241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FFFFFF"/>
                </a:solidFill>
                <a:latin typeface="Segoe UI" panose="020B0502040204020203" pitchFamily="34" charset="0"/>
              </a:rPr>
              <a:t>2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6ED63D14-9A54-E1EE-BD1A-E3576E95FC63}"/>
              </a:ext>
            </a:extLst>
          </p:cNvPr>
          <p:cNvSpPr txBox="1"/>
          <p:nvPr/>
        </p:nvSpPr>
        <p:spPr>
          <a:xfrm>
            <a:off x="4538133" y="2921000"/>
            <a:ext cx="3115733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600" b="1">
                <a:solidFill>
                  <a:srgbClr val="1A1A2E"/>
                </a:solidFill>
                <a:latin typeface="Segoe UI" panose="020B0502040204020203" pitchFamily="34" charset="0"/>
              </a:rPr>
              <a:t>Mönster</a:t>
            </a: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39F7B9CE-27FD-7C90-3F5D-120641DACF6A}"/>
              </a:ext>
            </a:extLst>
          </p:cNvPr>
          <p:cNvSpPr txBox="1"/>
          <p:nvPr/>
        </p:nvSpPr>
        <p:spPr>
          <a:xfrm>
            <a:off x="4538133" y="3556000"/>
            <a:ext cx="3115733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>
                <a:solidFill>
                  <a:srgbClr val="1A1A2E"/>
                </a:solidFill>
                <a:latin typeface="Segoe UI" panose="020B0502040204020203" pitchFamily="34" charset="0"/>
              </a:rPr>
              <a:t>De första lagren upptäcker kanter, hörn och färgövergångar. Djupare lager kombinerar dem till former.</a:t>
            </a:r>
          </a:p>
        </p:txBody>
      </p:sp>
      <p:sp>
        <p:nvSpPr>
          <p:cNvPr id="14" name="Rektangel: rundade hörn 13">
            <a:extLst>
              <a:ext uri="{FF2B5EF4-FFF2-40B4-BE49-F238E27FC236}">
                <a16:creationId xmlns:a16="http://schemas.microsoft.com/office/drawing/2014/main" id="{A4B1180A-150F-E829-DE01-29128A26D2C5}"/>
              </a:ext>
            </a:extLst>
          </p:cNvPr>
          <p:cNvSpPr/>
          <p:nvPr/>
        </p:nvSpPr>
        <p:spPr>
          <a:xfrm>
            <a:off x="8060267" y="2032000"/>
            <a:ext cx="3522133" cy="3175000"/>
          </a:xfrm>
          <a:prstGeom prst="roundRect">
            <a:avLst>
              <a:gd name="adj" fmla="val 6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Ellips 14">
            <a:extLst>
              <a:ext uri="{FF2B5EF4-FFF2-40B4-BE49-F238E27FC236}">
                <a16:creationId xmlns:a16="http://schemas.microsoft.com/office/drawing/2014/main" id="{BB0A422E-AC44-49F1-94BF-470D00C2A3CF}"/>
              </a:ext>
            </a:extLst>
          </p:cNvPr>
          <p:cNvSpPr/>
          <p:nvPr/>
        </p:nvSpPr>
        <p:spPr>
          <a:xfrm>
            <a:off x="8263467" y="2235200"/>
            <a:ext cx="508000" cy="508000"/>
          </a:xfrm>
          <a:prstGeom prst="ellipse">
            <a:avLst/>
          </a:prstGeom>
          <a:solidFill>
            <a:srgbClr val="7C3AE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D7E8E15B-1D00-674B-D5A2-B7CB0B37617D}"/>
              </a:ext>
            </a:extLst>
          </p:cNvPr>
          <p:cNvSpPr txBox="1"/>
          <p:nvPr/>
        </p:nvSpPr>
        <p:spPr>
          <a:xfrm>
            <a:off x="8263467" y="23241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FFFFFF"/>
                </a:solidFill>
                <a:latin typeface="Segoe UI" panose="020B0502040204020203" pitchFamily="34" charset="0"/>
              </a:rPr>
              <a:t>3</a:t>
            </a: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5C6D259D-48AF-614A-D291-BFB829F4DEA2}"/>
              </a:ext>
            </a:extLst>
          </p:cNvPr>
          <p:cNvSpPr txBox="1"/>
          <p:nvPr/>
        </p:nvSpPr>
        <p:spPr>
          <a:xfrm>
            <a:off x="8263467" y="2921000"/>
            <a:ext cx="3115733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600" b="1">
                <a:solidFill>
                  <a:srgbClr val="1A1A2E"/>
                </a:solidFill>
                <a:latin typeface="Segoe UI" panose="020B0502040204020203" pitchFamily="34" charset="0"/>
              </a:rPr>
              <a:t>Klassificering</a:t>
            </a:r>
          </a:p>
        </p:txBody>
      </p:sp>
      <p:sp>
        <p:nvSpPr>
          <p:cNvPr id="18" name="textruta 17">
            <a:extLst>
              <a:ext uri="{FF2B5EF4-FFF2-40B4-BE49-F238E27FC236}">
                <a16:creationId xmlns:a16="http://schemas.microsoft.com/office/drawing/2014/main" id="{59BE9404-B7C5-DAAC-DD61-A02F8D44B9CE}"/>
              </a:ext>
            </a:extLst>
          </p:cNvPr>
          <p:cNvSpPr txBox="1"/>
          <p:nvPr/>
        </p:nvSpPr>
        <p:spPr>
          <a:xfrm>
            <a:off x="8263467" y="3556000"/>
            <a:ext cx="3115733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>
                <a:solidFill>
                  <a:srgbClr val="1A1A2E"/>
                </a:solidFill>
                <a:latin typeface="Segoe UI" panose="020B0502040204020203" pitchFamily="34" charset="0"/>
              </a:rPr>
              <a:t>De sista lagren avgör vad mönstren föreställer: katt, stoppskylt, tumör. Objektigenkänning hittar dessutom var i bilden varje objekt finns.</a:t>
            </a:r>
          </a:p>
        </p:txBody>
      </p:sp>
      <p:sp>
        <p:nvSpPr>
          <p:cNvPr id="19" name="textruta 18">
            <a:extLst>
              <a:ext uri="{FF2B5EF4-FFF2-40B4-BE49-F238E27FC236}">
                <a16:creationId xmlns:a16="http://schemas.microsoft.com/office/drawing/2014/main" id="{4CE51EC5-92FF-8358-057B-E702738FC500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4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20" name="textruta 19">
            <a:extLst>
              <a:ext uri="{FF2B5EF4-FFF2-40B4-BE49-F238E27FC236}">
                <a16:creationId xmlns:a16="http://schemas.microsoft.com/office/drawing/2014/main" id="{AE7809A7-9ACB-2E50-2FF6-5B7397DA4CE4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42747040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5F8B10D6-EE9A-0167-E1E8-69DC27D4A73E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Stora språkmodeller och hallucination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61AA1451-28E2-4750-2F87-9F91228BB32E}"/>
              </a:ext>
            </a:extLst>
          </p:cNvPr>
          <p:cNvSpPr txBox="1"/>
          <p:nvPr/>
        </p:nvSpPr>
        <p:spPr>
          <a:xfrm>
            <a:off x="609600" y="1397000"/>
            <a:ext cx="685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LLM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djupa neurala nätverk tränade på enorma mängder text. Lär sig sannolikheten för att ord följer på varandra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Transformer-arkitekturen (2017)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attention-mekanismen väger vikten av olika ord i sitt sammanhang. Bakom GPT, Gemini och andra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Parametrar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samma slags reglage som k och m – fast hundratals miljarder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Hallucination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modellen producerar felaktig information med hög säkerhet – texten är statistiskt rimlig men kontrolleras inte mot fakta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Därför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källkritik även vid AI-användning</a:t>
            </a:r>
          </a:p>
        </p:txBody>
      </p:sp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67B5D203-B7A0-D16E-9C24-51226D6D4977}"/>
              </a:ext>
            </a:extLst>
          </p:cNvPr>
          <p:cNvSpPr/>
          <p:nvPr/>
        </p:nvSpPr>
        <p:spPr>
          <a:xfrm>
            <a:off x="8128000" y="1524000"/>
            <a:ext cx="3454400" cy="2794000"/>
          </a:xfrm>
          <a:prstGeom prst="roundRect">
            <a:avLst>
              <a:gd name="adj" fmla="val 8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FF21F93C-AE6A-FB7C-B791-1598D89683C0}"/>
              </a:ext>
            </a:extLst>
          </p:cNvPr>
          <p:cNvSpPr txBox="1"/>
          <p:nvPr/>
        </p:nvSpPr>
        <p:spPr>
          <a:xfrm>
            <a:off x="8432800" y="17780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000" b="1">
                <a:solidFill>
                  <a:srgbClr val="7C3AED"/>
                </a:solidFill>
                <a:latin typeface="Segoe UI" panose="020B0502040204020203" pitchFamily="34" charset="0"/>
              </a:rPr>
              <a:t>NYCKELBEGREPP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3E0D10DC-A092-CE21-4ED4-F733C76BDECB}"/>
              </a:ext>
            </a:extLst>
          </p:cNvPr>
          <p:cNvSpPr txBox="1"/>
          <p:nvPr/>
        </p:nvSpPr>
        <p:spPr>
          <a:xfrm>
            <a:off x="8432800" y="21082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2000" b="1">
                <a:solidFill>
                  <a:srgbClr val="1A1A2E"/>
                </a:solidFill>
                <a:latin typeface="Segoe UI" panose="020B0502040204020203" pitchFamily="34" charset="0"/>
              </a:rPr>
              <a:t>Hallucination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901CC921-97D4-CEA2-7D95-8B9BEC1108E8}"/>
              </a:ext>
            </a:extLst>
          </p:cNvPr>
          <p:cNvSpPr txBox="1"/>
          <p:nvPr/>
        </p:nvSpPr>
        <p:spPr>
          <a:xfrm>
            <a:off x="8432800" y="26924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300">
                <a:solidFill>
                  <a:srgbClr val="1A1A2E"/>
                </a:solidFill>
                <a:latin typeface="Segoe UI" panose="020B0502040204020203" pitchFamily="34" charset="0"/>
              </a:rPr>
              <a:t>När en språkmodell producerar felaktig information med hög säkerhet.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8F2C4D74-D86D-1F4F-02C5-5AE8D1856CD5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4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2DEDBAD5-326E-6324-DADA-384C12B9B1AB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21609780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B2F2C093-F02B-9158-4A61-BEEF6206EFC7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Generativ AI – hur skapas text och bild?</a:t>
            </a:r>
          </a:p>
        </p:txBody>
      </p:sp>
      <p:sp>
        <p:nvSpPr>
          <p:cNvPr id="3" name="Rektangel: rundade hörn 2">
            <a:extLst>
              <a:ext uri="{FF2B5EF4-FFF2-40B4-BE49-F238E27FC236}">
                <a16:creationId xmlns:a16="http://schemas.microsoft.com/office/drawing/2014/main" id="{789906B3-6E92-1B37-2A51-0BA0F7A88523}"/>
              </a:ext>
            </a:extLst>
          </p:cNvPr>
          <p:cNvSpPr/>
          <p:nvPr/>
        </p:nvSpPr>
        <p:spPr>
          <a:xfrm>
            <a:off x="609600" y="1397000"/>
            <a:ext cx="5334000" cy="4191000"/>
          </a:xfrm>
          <a:prstGeom prst="roundRect">
            <a:avLst>
              <a:gd name="adj" fmla="val 5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BFF488A9-A585-1275-4220-0FADCCA7C7FA}"/>
              </a:ext>
            </a:extLst>
          </p:cNvPr>
          <p:cNvSpPr txBox="1"/>
          <p:nvPr/>
        </p:nvSpPr>
        <p:spPr>
          <a:xfrm>
            <a:off x="914400" y="16510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2000" b="1">
                <a:solidFill>
                  <a:srgbClr val="7C3AED"/>
                </a:solidFill>
                <a:latin typeface="Segoe UI" panose="020B0502040204020203" pitchFamily="34" charset="0"/>
              </a:rPr>
              <a:t>Text: gissa nästa ord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60E2220C-02F5-AC5A-CF2C-759ADD5B7640}"/>
              </a:ext>
            </a:extLst>
          </p:cNvPr>
          <p:cNvSpPr txBox="1"/>
          <p:nvPr/>
        </p:nvSpPr>
        <p:spPr>
          <a:xfrm>
            <a:off x="914400" y="22352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Modellen tränas på en enda uppgift: gissa nästa token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’Katten sover på’ → mattan (hög sannolikhet), soffan, traktorn (låg)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Ett ord i taget tills svaret är klart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För att klara det lär den sig grammatik, fakta, resonemangsmönster och stil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Finjustering med dialoger och mänsklig återkoppling ger en hjälpsam chattbott</a:t>
            </a:r>
          </a:p>
        </p:txBody>
      </p:sp>
      <p:sp>
        <p:nvSpPr>
          <p:cNvPr id="6" name="Rektangel: rundade hörn 5">
            <a:extLst>
              <a:ext uri="{FF2B5EF4-FFF2-40B4-BE49-F238E27FC236}">
                <a16:creationId xmlns:a16="http://schemas.microsoft.com/office/drawing/2014/main" id="{0CBF5A78-02AD-9F61-DB52-2AAE12884BA6}"/>
              </a:ext>
            </a:extLst>
          </p:cNvPr>
          <p:cNvSpPr/>
          <p:nvPr/>
        </p:nvSpPr>
        <p:spPr>
          <a:xfrm>
            <a:off x="6248400" y="1397000"/>
            <a:ext cx="5334000" cy="4191000"/>
          </a:xfrm>
          <a:prstGeom prst="roundRect">
            <a:avLst>
              <a:gd name="adj" fmla="val 5000"/>
            </a:avLst>
          </a:prstGeom>
          <a:solidFill>
            <a:srgbClr val="DBEA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8983C33F-F9A2-F06E-EE34-143293262011}"/>
              </a:ext>
            </a:extLst>
          </p:cNvPr>
          <p:cNvSpPr txBox="1"/>
          <p:nvPr/>
        </p:nvSpPr>
        <p:spPr>
          <a:xfrm>
            <a:off x="6553200" y="16510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2000" b="1">
                <a:solidFill>
                  <a:srgbClr val="2563EB"/>
                </a:solidFill>
                <a:latin typeface="Segoe UI" panose="020B0502040204020203" pitchFamily="34" charset="0"/>
              </a:rPr>
              <a:t>Bild: från brus till motiv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1D81B16D-A094-367D-206F-E48BB0E0C3F9}"/>
              </a:ext>
            </a:extLst>
          </p:cNvPr>
          <p:cNvSpPr txBox="1"/>
          <p:nvPr/>
        </p:nvSpPr>
        <p:spPr>
          <a:xfrm>
            <a:off x="6553200" y="22352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Diffusionsmodeller: miljontals bilder förstörs stegvis med brus under träningen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Modellen lär sig gå åt andra hållet – ta bort lite brus i taget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Din prompt styr processen via en språkmodell som kopplar ord till bildinnehåll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Börjar från rent brus och städar fram en bild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Samma princip för musik och video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6C82798C-0F1B-732D-9D24-9AEDB71405E5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4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A5625953-5853-14A8-FA60-915AE680747F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37846049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64B7D92C-8B40-47F8-62CA-E2650AE182D8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Prompt – och vad generativ AI inte gör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AD697034-3467-7B97-5315-1924A0449CF4}"/>
              </a:ext>
            </a:extLst>
          </p:cNvPr>
          <p:cNvSpPr txBox="1"/>
          <p:nvPr/>
        </p:nvSpPr>
        <p:spPr>
          <a:xfrm>
            <a:off x="609600" y="1397000"/>
            <a:ext cx="685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Prompt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texten du skickar in – fråga, instruktion, beskrivning. Formuleringen påverkar svaret mycket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Bättre resultat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ge sammanhang (till vem, för vad), avgränsa (längd, form, nivå), visa ett exempel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Kopierar inte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skapar nytt ur inlärda mönster – men mönstren kommer från material människor skapat (upphovsrätt, kapitel 2)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Vet inte vad som är sant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vet vad som är sannolikt. Hallucinationer är inte en bugg utan en följd av tekniken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Förstår inte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i mänsklig mening – jämför det kinesiska rummet. Att svaren låter förstående gör frågan svårare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En bra prompt gör inte modellen faktasäker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kontrollera alltid</a:t>
            </a:r>
          </a:p>
        </p:txBody>
      </p:sp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3F7D5D42-E5A0-8B16-DB52-374655E0EDC1}"/>
              </a:ext>
            </a:extLst>
          </p:cNvPr>
          <p:cNvSpPr/>
          <p:nvPr/>
        </p:nvSpPr>
        <p:spPr>
          <a:xfrm>
            <a:off x="8128000" y="1524000"/>
            <a:ext cx="3454400" cy="2794000"/>
          </a:xfrm>
          <a:prstGeom prst="roundRect">
            <a:avLst>
              <a:gd name="adj" fmla="val 8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EE9CDFC5-84CF-56AA-3CA5-052E6894026C}"/>
              </a:ext>
            </a:extLst>
          </p:cNvPr>
          <p:cNvSpPr txBox="1"/>
          <p:nvPr/>
        </p:nvSpPr>
        <p:spPr>
          <a:xfrm>
            <a:off x="8432800" y="17780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000" b="1">
                <a:solidFill>
                  <a:srgbClr val="7C3AED"/>
                </a:solidFill>
                <a:latin typeface="Segoe UI" panose="020B0502040204020203" pitchFamily="34" charset="0"/>
              </a:rPr>
              <a:t>NYCKELBEGREPP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6CA9CDFE-DA97-24C5-C0E7-958FC5260A76}"/>
              </a:ext>
            </a:extLst>
          </p:cNvPr>
          <p:cNvSpPr txBox="1"/>
          <p:nvPr/>
        </p:nvSpPr>
        <p:spPr>
          <a:xfrm>
            <a:off x="8432800" y="21082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2000" b="1">
                <a:solidFill>
                  <a:srgbClr val="1A1A2E"/>
                </a:solidFill>
                <a:latin typeface="Segoe UI" panose="020B0502040204020203" pitchFamily="34" charset="0"/>
              </a:rPr>
              <a:t>Prompt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ADC4A8B1-956D-99D7-B999-33BCDE37AA93}"/>
              </a:ext>
            </a:extLst>
          </p:cNvPr>
          <p:cNvSpPr txBox="1"/>
          <p:nvPr/>
        </p:nvSpPr>
        <p:spPr>
          <a:xfrm>
            <a:off x="8432800" y="26924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300">
                <a:solidFill>
                  <a:srgbClr val="1A1A2E"/>
                </a:solidFill>
                <a:latin typeface="Segoe UI" panose="020B0502040204020203" pitchFamily="34" charset="0"/>
              </a:rPr>
              <a:t>Texten du skickar in till en generativ modell – styr resultatet men inte sanningshalten.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1E2F8AD9-9D40-FC8A-7D57-806E113700F2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4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C2B4785B-4E69-9254-C25C-EBB6F8D98170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10767400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FD66EAB-8C9C-FAAC-6440-7A6B6CDCD79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563E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Ellips 2">
            <a:extLst>
              <a:ext uri="{FF2B5EF4-FFF2-40B4-BE49-F238E27FC236}">
                <a16:creationId xmlns:a16="http://schemas.microsoft.com/office/drawing/2014/main" id="{0D269E1B-F44D-B1A6-26E7-A59AB63E8A36}"/>
              </a:ext>
            </a:extLst>
          </p:cNvPr>
          <p:cNvSpPr/>
          <p:nvPr/>
        </p:nvSpPr>
        <p:spPr>
          <a:xfrm>
            <a:off x="-1524000" y="4318000"/>
            <a:ext cx="4572000" cy="4572000"/>
          </a:xfrm>
          <a:prstGeom prst="ellipse">
            <a:avLst/>
          </a:prstGeom>
          <a:solidFill>
            <a:srgbClr val="7C3AE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55887DDD-2CCD-E911-0AB7-C4C3C0DD231A}"/>
              </a:ext>
            </a:extLst>
          </p:cNvPr>
          <p:cNvSpPr txBox="1"/>
          <p:nvPr/>
        </p:nvSpPr>
        <p:spPr>
          <a:xfrm>
            <a:off x="609600" y="635000"/>
            <a:ext cx="508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 b="1">
                <a:solidFill>
                  <a:srgbClr val="FFFFFF"/>
                </a:solidFill>
                <a:latin typeface="Segoe UI" panose="020B0502040204020203" pitchFamily="34" charset="0"/>
              </a:rPr>
              <a:t>DISKUTERA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1EF290E7-8B02-61FF-A954-8B2792010A1A}"/>
              </a:ext>
            </a:extLst>
          </p:cNvPr>
          <p:cNvSpPr txBox="1"/>
          <p:nvPr/>
        </p:nvSpPr>
        <p:spPr>
          <a:xfrm>
            <a:off x="609600" y="1016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FFFFFF"/>
                </a:solidFill>
                <a:latin typeface="Segoe UI" panose="020B0502040204020203" pitchFamily="34" charset="0"/>
              </a:rPr>
              <a:t>Fundera och diskutera</a:t>
            </a:r>
          </a:p>
        </p:txBody>
      </p:sp>
      <p:sp>
        <p:nvSpPr>
          <p:cNvPr id="6" name="Ellips 5">
            <a:extLst>
              <a:ext uri="{FF2B5EF4-FFF2-40B4-BE49-F238E27FC236}">
                <a16:creationId xmlns:a16="http://schemas.microsoft.com/office/drawing/2014/main" id="{6DEC25A3-6E68-BEAC-DAD3-4FF0EAEF9B96}"/>
              </a:ext>
            </a:extLst>
          </p:cNvPr>
          <p:cNvSpPr/>
          <p:nvPr/>
        </p:nvSpPr>
        <p:spPr>
          <a:xfrm>
            <a:off x="609600" y="2032000"/>
            <a:ext cx="508000" cy="508000"/>
          </a:xfrm>
          <a:prstGeom prst="ellipse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975F8DBF-BD34-F11F-F4D9-006D87A3C9D9}"/>
              </a:ext>
            </a:extLst>
          </p:cNvPr>
          <p:cNvSpPr txBox="1"/>
          <p:nvPr/>
        </p:nvSpPr>
        <p:spPr>
          <a:xfrm>
            <a:off x="609600" y="21082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2563EB"/>
                </a:solidFill>
                <a:latin typeface="Segoe UI" panose="020B0502040204020203" pitchFamily="34" charset="0"/>
              </a:rPr>
              <a:t>1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9FE0EA36-DD9B-DAE0-A64B-694693ED87BC}"/>
              </a:ext>
            </a:extLst>
          </p:cNvPr>
          <p:cNvSpPr txBox="1"/>
          <p:nvPr/>
        </p:nvSpPr>
        <p:spPr>
          <a:xfrm>
            <a:off x="1320800" y="2082800"/>
            <a:ext cx="102616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2000">
                <a:solidFill>
                  <a:srgbClr val="FFFFFF"/>
                </a:solidFill>
                <a:latin typeface="Segoe UI" panose="020B0502040204020203" pitchFamily="34" charset="0"/>
              </a:rPr>
              <a:t>Om en modell tränas på skev data – vem bär ansvaret för de fel den gör?</a:t>
            </a:r>
          </a:p>
        </p:txBody>
      </p:sp>
      <p:sp>
        <p:nvSpPr>
          <p:cNvPr id="9" name="Ellips 8">
            <a:extLst>
              <a:ext uri="{FF2B5EF4-FFF2-40B4-BE49-F238E27FC236}">
                <a16:creationId xmlns:a16="http://schemas.microsoft.com/office/drawing/2014/main" id="{10F0573C-7C3F-A687-884F-97AE92640E13}"/>
              </a:ext>
            </a:extLst>
          </p:cNvPr>
          <p:cNvSpPr/>
          <p:nvPr/>
        </p:nvSpPr>
        <p:spPr>
          <a:xfrm>
            <a:off x="609600" y="3302000"/>
            <a:ext cx="508000" cy="508000"/>
          </a:xfrm>
          <a:prstGeom prst="ellipse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F18A7DCF-D96B-D195-FAC2-8A90727FBFE4}"/>
              </a:ext>
            </a:extLst>
          </p:cNvPr>
          <p:cNvSpPr txBox="1"/>
          <p:nvPr/>
        </p:nvSpPr>
        <p:spPr>
          <a:xfrm>
            <a:off x="609600" y="33782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2563EB"/>
                </a:solidFill>
                <a:latin typeface="Segoe UI" panose="020B0502040204020203" pitchFamily="34" charset="0"/>
              </a:rPr>
              <a:t>2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0776EBC9-8AB0-6F48-F2FC-1E4FA55A2DC4}"/>
              </a:ext>
            </a:extLst>
          </p:cNvPr>
          <p:cNvSpPr txBox="1"/>
          <p:nvPr/>
        </p:nvSpPr>
        <p:spPr>
          <a:xfrm>
            <a:off x="1320800" y="3352800"/>
            <a:ext cx="102616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2000">
                <a:solidFill>
                  <a:srgbClr val="FFFFFF"/>
                </a:solidFill>
                <a:latin typeface="Segoe UI" panose="020B0502040204020203" pitchFamily="34" charset="0"/>
              </a:rPr>
              <a:t>Vad är skillnaden mellan att en modell lär sig och att den memorerar?</a:t>
            </a:r>
          </a:p>
        </p:txBody>
      </p:sp>
      <p:sp>
        <p:nvSpPr>
          <p:cNvPr id="12" name="Ellips 11">
            <a:extLst>
              <a:ext uri="{FF2B5EF4-FFF2-40B4-BE49-F238E27FC236}">
                <a16:creationId xmlns:a16="http://schemas.microsoft.com/office/drawing/2014/main" id="{35BFB37C-358F-59A6-AEAF-BE8E3866347B}"/>
              </a:ext>
            </a:extLst>
          </p:cNvPr>
          <p:cNvSpPr/>
          <p:nvPr/>
        </p:nvSpPr>
        <p:spPr>
          <a:xfrm>
            <a:off x="609600" y="4572000"/>
            <a:ext cx="508000" cy="508000"/>
          </a:xfrm>
          <a:prstGeom prst="ellipse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17D852E6-B638-975B-D325-BC81F138FF7D}"/>
              </a:ext>
            </a:extLst>
          </p:cNvPr>
          <p:cNvSpPr txBox="1"/>
          <p:nvPr/>
        </p:nvSpPr>
        <p:spPr>
          <a:xfrm>
            <a:off x="609600" y="46482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2563EB"/>
                </a:solidFill>
                <a:latin typeface="Segoe UI" panose="020B0502040204020203" pitchFamily="34" charset="0"/>
              </a:rPr>
              <a:t>3</a:t>
            </a: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B5A25E46-8C4E-1374-0116-C631C9D9A24D}"/>
              </a:ext>
            </a:extLst>
          </p:cNvPr>
          <p:cNvSpPr txBox="1"/>
          <p:nvPr/>
        </p:nvSpPr>
        <p:spPr>
          <a:xfrm>
            <a:off x="1320800" y="4622800"/>
            <a:ext cx="102616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2000">
                <a:solidFill>
                  <a:srgbClr val="FFFFFF"/>
                </a:solidFill>
                <a:latin typeface="Segoe UI" panose="020B0502040204020203" pitchFamily="34" charset="0"/>
              </a:rPr>
              <a:t>Vem har skapat en AI-bild: du som skrev prompten, modellen eller de miljontals människor vars bilder den tränats på?</a:t>
            </a:r>
          </a:p>
        </p:txBody>
      </p:sp>
      <p:sp>
        <p:nvSpPr>
          <p:cNvPr id="15" name="textruta 14">
            <a:extLst>
              <a:ext uri="{FF2B5EF4-FFF2-40B4-BE49-F238E27FC236}">
                <a16:creationId xmlns:a16="http://schemas.microsoft.com/office/drawing/2014/main" id="{996F3249-3E37-C0D8-7BC3-6A6F1BE61597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C7C7E8"/>
                </a:solidFill>
                <a:latin typeface="Segoe UI" panose="020B0502040204020203" pitchFamily="34" charset="0"/>
              </a:rPr>
              <a:t>AI-läromedel · Kapitel 4 · bionicreading.se/ai-laromedel · CC BY-SA 4.0</a:t>
            </a:r>
            <a:endParaRPr lang="sv-SE" sz="900">
              <a:solidFill>
                <a:srgbClr val="C7C7E8"/>
              </a:solidFill>
              <a:latin typeface="Segoe UI" panose="020B0502040204020203" pitchFamily="34" charset="0"/>
            </a:endParaRPr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A579B596-456A-F08F-9C99-60CC8828C0F4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C7C7E8"/>
                </a:solidFill>
                <a:latin typeface="Segoe UI" panose="020B0502040204020203" pitchFamily="34" charset="0"/>
              </a:rPr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42739231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4F9F1DA1-C6FC-1182-F8D4-762348A469A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1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Ellips 2">
            <a:extLst>
              <a:ext uri="{FF2B5EF4-FFF2-40B4-BE49-F238E27FC236}">
                <a16:creationId xmlns:a16="http://schemas.microsoft.com/office/drawing/2014/main" id="{A101847F-45EF-17E6-9DB8-A719C8A46AAD}"/>
              </a:ext>
            </a:extLst>
          </p:cNvPr>
          <p:cNvSpPr/>
          <p:nvPr/>
        </p:nvSpPr>
        <p:spPr>
          <a:xfrm>
            <a:off x="9144000" y="-2540000"/>
            <a:ext cx="6096000" cy="6096000"/>
          </a:xfrm>
          <a:prstGeom prst="ellipse">
            <a:avLst/>
          </a:prstGeom>
          <a:solidFill>
            <a:srgbClr val="7C3AE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CD0035B3-7B16-9D72-C26D-EFB0E2BADA9E}"/>
              </a:ext>
            </a:extLst>
          </p:cNvPr>
          <p:cNvSpPr txBox="1"/>
          <p:nvPr/>
        </p:nvSpPr>
        <p:spPr>
          <a:xfrm>
            <a:off x="609600" y="635000"/>
            <a:ext cx="762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400" b="1">
                <a:solidFill>
                  <a:srgbClr val="FFFFFF"/>
                </a:solidFill>
                <a:latin typeface="Segoe UI" panose="020B0502040204020203" pitchFamily="34" charset="0"/>
              </a:rPr>
              <a:t>Sammanfattning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6C202FC2-E154-5D34-6A2F-8E0FBEAEF51E}"/>
              </a:ext>
            </a:extLst>
          </p:cNvPr>
          <p:cNvSpPr txBox="1"/>
          <p:nvPr/>
        </p:nvSpPr>
        <p:spPr>
          <a:xfrm>
            <a:off x="609600" y="1524000"/>
            <a:ext cx="812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600">
                <a:solidFill>
                  <a:srgbClr val="FFFFFF"/>
                </a:solidFill>
                <a:latin typeface="Segoe UI" panose="020B0502040204020203" pitchFamily="34" charset="0"/>
              </a:rPr>
              <a:t>Maskininlärning lär mönster från data i stället för handskrivna regler. Data delas i tränings-, validerings- och testdata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600">
                <a:solidFill>
                  <a:srgbClr val="FFFFFF"/>
                </a:solidFill>
                <a:latin typeface="Segoe UI" panose="020B0502040204020203" pitchFamily="34" charset="0"/>
              </a:rPr>
              <a:t>Brus, saknade värden och bias hanteras med imputation, borttagning och balansering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600">
                <a:solidFill>
                  <a:srgbClr val="FFFFFF"/>
                </a:solidFill>
                <a:latin typeface="Segoe UI" panose="020B0502040204020203" pitchFamily="34" charset="0"/>
              </a:rPr>
              <a:t>AI-pipelinen: problembild → data → modell → träning/test → utvärdering → användning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600">
                <a:solidFill>
                  <a:srgbClr val="FFFFFF"/>
                </a:solidFill>
                <a:latin typeface="Segoe UI" panose="020B0502040204020203" pitchFamily="34" charset="0"/>
              </a:rPr>
              <a:t>Övervakad (regression, klassificering, beslutsträd), oövervakad (k-means), förstärkning (belöning). Lagom modell: varken över- eller underanpassad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600">
                <a:solidFill>
                  <a:srgbClr val="FFFFFF"/>
                </a:solidFill>
                <a:latin typeface="Segoe UI" panose="020B0502040204020203" pitchFamily="34" charset="0"/>
              </a:rPr>
              <a:t>Neurala nätverk: multiplicera, summera, aktivera – tränas med bakåtpropagering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600">
                <a:solidFill>
                  <a:srgbClr val="FFFFFF"/>
                </a:solidFill>
                <a:latin typeface="Segoe UI" panose="020B0502040204020203" pitchFamily="34" charset="0"/>
              </a:rPr>
              <a:t>NLP tokeniserar text; datorseende går från pixlar till klassificering; språkmodeller gissar nästa ord och kan hallucinera; bildmodeller städar fram bilder ur brus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7473E901-D7E0-3AFB-3571-499A2F9A470F}"/>
              </a:ext>
            </a:extLst>
          </p:cNvPr>
          <p:cNvSpPr txBox="1"/>
          <p:nvPr/>
        </p:nvSpPr>
        <p:spPr>
          <a:xfrm>
            <a:off x="609600" y="5969000"/>
            <a:ext cx="812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300">
                <a:solidFill>
                  <a:srgbClr val="C7C7E8"/>
                </a:solidFill>
                <a:latin typeface="Segoe UI" panose="020B0502040204020203" pitchFamily="34" charset="0"/>
              </a:rPr>
              <a:t>Nästa: Kapitel 5 – Projektarbeten i AI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5F00FC11-CB2E-49F6-58CE-447D90D82587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C7C7E8"/>
                </a:solidFill>
                <a:latin typeface="Segoe UI" panose="020B0502040204020203" pitchFamily="34" charset="0"/>
              </a:rPr>
              <a:t>AI-läromedel · Kapitel 4 · bionicreading.se/ai-laromedel · CC BY-SA 4.0</a:t>
            </a:r>
            <a:endParaRPr lang="sv-SE" sz="900">
              <a:solidFill>
                <a:srgbClr val="C7C7E8"/>
              </a:solidFill>
              <a:latin typeface="Segoe UI" panose="020B0502040204020203" pitchFamily="34" charset="0"/>
            </a:endParaRP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FEEAC5A6-3CAB-5A10-A193-B3E1F2B048D0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C7C7E8"/>
                </a:solidFill>
                <a:latin typeface="Segoe UI" panose="020B0502040204020203" pitchFamily="34" charset="0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1074837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3357</Words>
  <Application>Microsoft Office PowerPoint</Application>
  <PresentationFormat>Anpassad</PresentationFormat>
  <Paragraphs>370</Paragraphs>
  <Slides>28</Slides>
  <Notes>28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28</vt:i4>
      </vt:variant>
    </vt:vector>
  </HeadingPairs>
  <TitlesOfParts>
    <vt:vector size="34" baseType="lpstr">
      <vt:lpstr>Aptos</vt:lpstr>
      <vt:lpstr>Aptos Display</vt:lpstr>
      <vt:lpstr>Arial</vt:lpstr>
      <vt:lpstr>Segoe UI</vt:lpstr>
      <vt:lpstr>Segoe UI Emoji</vt:lpstr>
      <vt:lpstr>Office-tema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Conny Lindgren</dc:creator>
  <cp:lastModifiedBy>Conny Lindgren</cp:lastModifiedBy>
  <cp:revision>1</cp:revision>
  <dcterms:created xsi:type="dcterms:W3CDTF">2026-09-17T10:05:43Z</dcterms:created>
  <dcterms:modified xsi:type="dcterms:W3CDTF">2026-09-17T10:05:43Z</dcterms:modified>
</cp:coreProperties>
</file>