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0893D-11AF-42DC-9FD4-D088AD21C06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58D3D0-5126-4A2F-807B-7D8C4E61A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6869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Lärandemål: förklara varför Python dominerar; använda variabler, villkor, loopar och funktioner; beskriva vad en algoritm är; jämföra hur människor och AI löser problem; förklara BFS, DFS, girig sökning, A* och Minimax; känna igen vanliga fel; komma igång med Colab. Kapitlet förutsätter inga förkunskaper. Elever som läst programmering kan hoppa till algoritmer och sökning.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3049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Programmering är ett sätt att strukturera tankar och lösa problem systematiskt, inte bara att skriva kod.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5839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Vanlig missuppfattning: Python är det snabbaste språket. Nej – det är läsbarheten och biblioteken som gör det populärt.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8733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En variabel är en namngiven låda där ett värde sparas. print() skriver ut. Övning i läromedlet: Para ihop värde och datatyp.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0072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Visa koden live i Colab. Låt eleverna ändra en variabel och köra igen – det är snabbaste sättet att förstå.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1004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Övning: skriv en algoritm för att göra en smörgås så exakt att en klasskamrat som spelar dator kan följa den bokstavligt.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254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I ett AI-system är algoritmen metoden som talar om hur modellen ska lära sig eller fatta beslut.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7126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 i läromedlet: Sortera algoritmens steg. Visa gärna Python-versionen i Colab och kör den.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7497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Detta avsnitt bär förmåga 3: jämförelse mellan hur enklare AI-lösningar fungerar och hur en människa löser samma problem.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5331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Regelbaserat: människan beskriver reglerna, datorn ger svar. Datadrivet: vi ger data och rätt svar, systemet skapar reglerna. Tillsammans är människa och AI ofta starkare än var för sig.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234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Mycin (Stanford, 1970-talet) var ett expertsystem för infektionssjukdomar: kunskapsbas plus slutsatsmotor med deduktiv logik.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5506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 Skolan som graf: rita korridorerna på tavlan och kör BFS, DFS och girig sökning för hand mot matsalen. Mer lärorikt än att koda algoritmerna.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7924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Manhattanavstånd: i ett rutnät räknas avståndet som summan i sidled och höjdled. Även sudoku använder heuristik: börja med rutorna som har flest begränsningar.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9973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Skolexemplet: BFS kollar alla salar på våning ett innan våning två; DFS följer första korridoren så långt det går; girig går alltid åt det håll matsalen borde ligga.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7887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A* undviker girig sökningens fälla med återvändsgränder. A* hittar kortaste vägen om heuristiken aldrig överskattar – räcker att nämna för intresserade.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4361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Övning: rita ett litet spelträd två drag från slutet av Tre i rad och låt eleverna fylla i värdena nedifrån och upp. Projekt 2 erbjuder att programmera en Minimax-spelare.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04087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Poängen: sökning fungerar i små världar. I stora världar krävs gissningar om vilka vägar som är lovande.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4221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Reservera en hel lektion för att komma igång i Colab: konton, spara kopia i Drive, köra en cell.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79878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Programmering är trial and error: skriv, testa, få fel, hitta orsaken, rätta. Övning i läromedlet: Sant eller falskt om Python-fallgropar.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2686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Tänk på i skolan: det du laddar upp lagras hos Google. Inga personuppgifter – inga klasslistor eller texter där klasskamrater går att känna igen. Fråga om skolans regler för molntjänster.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50303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Övning: låt eleverna använda exempelprompten och sedan förklara varje kodrad för en kamrat. Den som inte kan förklara raden får be AI:n förklara – och sedan förklara igen. Kod från en språkmodell måste köras, testas och läsas.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74839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Fråga 3 bygger bron till kapitel 4: en algoritm är regelbaserad och deterministisk, en AI-modell är tränad och statistisk.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94487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Bedömningstillfälle: liten Colab-inlämning, t.ex. hitta största talet eller ett Minimax-steg.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D3D0-5126-4A2F-807B-7D8C4E61A282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0605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1B4F1B-0207-BA8B-9F78-255E10C9D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2785A86-C0DD-BAB2-344B-4E1220166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12110A3-6EB2-3B49-F2F6-0CDEEF0B7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CA5B56-14C9-DDE8-783C-B9612E0C7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394F2BD-17C5-BE59-268E-565A49E3A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029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28FC45-EC91-40F7-72EF-AFEE9A4A2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825F501-D3D2-AD83-72BC-746B7A1EE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0A18EB-4ECD-5BDA-E8C9-A1305A703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AA3EA2-9B1E-D2CE-3929-88C1320B4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BD9C9F-3466-406F-DF51-2AB6C16D8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271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352357-78E2-0394-3D92-88BC17899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D1E0530-4886-C01A-CAC7-902B7073E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C9C22E6-CF38-6A65-C981-03E07FD87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C352B60-5EAD-293D-3141-A0D5E5F35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636BD65-02F3-6B98-1E96-BBADD5956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3082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4AE702-63C0-4923-56EB-93FE063B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3379F6-5DF1-7F81-3321-10AE0DA4B7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9CF9220-4718-220F-8596-CA72846C5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5FF6EC2-CA0D-66E6-2A47-30C627E6E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BB09BB-05B1-587B-9F51-68D19CE56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5A8913D-0CD5-BF02-FED2-8D30BB3B3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671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390EC6-4707-D103-5FD1-BBD396A7A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8506E61-E289-E161-5952-311949170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B442538-2DA7-BA80-F45E-647E054D3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1A9BBBF-F499-B018-C001-0D2A329C47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DBF2A02-C334-52EF-FFC5-A93C79286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E897BF4-7BDE-88C3-B48F-721A54A14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456D79B-976D-0526-1510-4B2E0ECFE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A682F3B-8EEC-7F3F-8343-A23FF5C0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431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B6BD7F-F5A2-F108-E138-142A0113B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01FC961-2701-38F7-0674-6597BD44F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D542D9F-A29E-9C94-FBA3-723646524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981AA3F-E5E5-A08A-436C-D98D37E4F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393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594331F-8A82-0926-61F2-FA9D59563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82B2CF8-C41B-B0C7-AB50-DCA312DC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CF3743A-491F-D2BC-5E86-C1A2D52A9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4061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3A3E14-0DEB-9888-4615-6671B269E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1D4F0B-B0DD-9102-4376-22EF74CE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5F6EC12-A446-9064-EA15-A8CD8B362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E36466-4B4C-5FE6-1FF9-F4223AF0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8A0F5E-517F-7FAA-F34B-333C32F2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ADD999A-A1C5-892F-394C-C176A186E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5668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4D8A6E-DEAA-52F5-C792-4E2B02CD8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04E50EA-9B59-B4CF-2BAC-8168FCB0D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CC3715-5F25-F638-580F-BF26DBCDA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9949409-A047-C365-0ABF-05C0B227A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67209A5-9E1A-CE89-A398-8633ED7A2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92775D-B2A4-7226-DC48-210AF34F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6696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205570-E91B-DE59-7621-2BF99E44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149905C-81CA-F8F2-6BB9-8AF337004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C9F4FA-FD06-523B-518C-B84D38EE3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6A331C-2A88-076C-7847-646DA2AC4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B20B5E6-9778-DFBA-7681-51A8C895C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5715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78689AA-89DC-95AB-C000-D96BB0793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9C33437-44FE-D519-4F97-D9F9A860F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63CE5FF-2955-B887-4D00-48DB000E2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9DF2496-46D1-EAF7-DE06-F7AB016C7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BA0A7F7-3C20-B2A6-9B9E-D2A4F9D14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2432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02D354D-9AEB-EBA2-A704-3D5D24865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E959812-0DA7-CB60-E752-4CA340989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D32017-D16F-503E-75E0-E6D63BE5F6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0478F3-AA20-4ED8-99B1-593CDF1EB58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704B406-C06C-5B3A-CB5B-8E9384EA9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97FA96D-4629-6347-D6C7-D0F363036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528843-C388-4331-B452-778B988020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166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B2F0809-28E3-4CE0-1844-C69963DCD8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C4DC2D39-982F-6F13-3C9E-92705ECAAB3D}"/>
              </a:ext>
            </a:extLst>
          </p:cNvPr>
          <p:cNvSpPr/>
          <p:nvPr/>
        </p:nvSpPr>
        <p:spPr>
          <a:xfrm>
            <a:off x="7620000" y="-1778000"/>
            <a:ext cx="6604000" cy="6604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A034DE23-659E-22CE-C32B-06755B9FA930}"/>
              </a:ext>
            </a:extLst>
          </p:cNvPr>
          <p:cNvSpPr/>
          <p:nvPr/>
        </p:nvSpPr>
        <p:spPr>
          <a:xfrm>
            <a:off x="9652000" y="3810000"/>
            <a:ext cx="4572000" cy="4572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4E5FA71-6302-0FFD-E0D8-CF4B3C7FCFA4}"/>
              </a:ext>
            </a:extLst>
          </p:cNvPr>
          <p:cNvSpPr txBox="1"/>
          <p:nvPr/>
        </p:nvSpPr>
        <p:spPr>
          <a:xfrm>
            <a:off x="609600" y="889000"/>
            <a:ext cx="762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C7C7E8"/>
                </a:solidFill>
                <a:latin typeface="Segoe UI" panose="020B0502040204020203" pitchFamily="34" charset="0"/>
              </a:rPr>
              <a:t>AI-LÄROMEDEL · INTRODUKTION TILL ARTIFICIELL INTELLIGENS</a:t>
            </a: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E58E9BAE-1FAF-5B09-8738-7048D4BD11FC}"/>
              </a:ext>
            </a:extLst>
          </p:cNvPr>
          <p:cNvSpPr/>
          <p:nvPr/>
        </p:nvSpPr>
        <p:spPr>
          <a:xfrm>
            <a:off x="609600" y="1397000"/>
            <a:ext cx="1168400" cy="11684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44EDE2C-B43B-F8C8-94F6-42002AB2C696}"/>
              </a:ext>
            </a:extLst>
          </p:cNvPr>
          <p:cNvSpPr txBox="1"/>
          <p:nvPr/>
        </p:nvSpPr>
        <p:spPr>
          <a:xfrm>
            <a:off x="609600" y="1549400"/>
            <a:ext cx="1168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4400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6FA643A-3AB6-43A7-1E9A-EAA070085834}"/>
              </a:ext>
            </a:extLst>
          </p:cNvPr>
          <p:cNvSpPr txBox="1"/>
          <p:nvPr/>
        </p:nvSpPr>
        <p:spPr>
          <a:xfrm>
            <a:off x="609600" y="2921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400" b="1">
                <a:solidFill>
                  <a:srgbClr val="FFFFFF"/>
                </a:solidFill>
                <a:latin typeface="Segoe UI" panose="020B0502040204020203" pitchFamily="34" charset="0"/>
              </a:rPr>
              <a:t>Tekniken bakom AI: Programmering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AC082444-1CEA-6001-D4CA-4613BF24856E}"/>
              </a:ext>
            </a:extLst>
          </p:cNvPr>
          <p:cNvSpPr txBox="1"/>
          <p:nvPr/>
        </p:nvSpPr>
        <p:spPr>
          <a:xfrm>
            <a:off x="609600" y="4699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C7C7E8"/>
                </a:solidFill>
                <a:latin typeface="Segoe UI" panose="020B0502040204020203" pitchFamily="34" charset="0"/>
              </a:rPr>
              <a:t>Python, algoritmer, hur människor och AI löser problem, sökning och spelagenter – och hur du kommer igång i Google Colab.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1CC247EB-F41A-E2DC-F310-6EE1CB09AEB5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7BB682E0-F433-669E-5A37-5BE3600E2FD7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58887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88090640-4B5A-01FD-66FD-98FC5909A64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05DD1CC-69AF-F6F6-45AE-3BF3180FE1B0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3.1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CD77A64-C169-0A30-BF3B-72CB77E6BFAC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Programspråket Python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EEDACA0-1704-92A7-4525-E7FF6224C25A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Lättläst, kraftfullt – och språket de flesta AI-system skrivs i.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C87E0AF-99DB-281E-3D54-1261E994CFE6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80093FC-B53F-30E3-2E62-AE38BB0938BD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44396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EAE5317-8CFB-F648-0889-E0D3586FB5FC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Varför Python?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722A979-02EF-2856-7CA9-E65586A54999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Lätt att läsa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men kraftfullt nog för avancerade program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Används i alla faser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läsa in och rensa data, räkna, hitta mönster, träna modeller, visualisera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NumPy och Pandas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tabeller och siffror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Matplotlib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grafer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TensorFlow och PyTorch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neurala nätverk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Scikit-learn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klassificering, regression, klustring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Känsligt för indrag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ett missat indrag kan få programmet att krascha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DB2B181C-979A-2144-986D-6348114641A9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09DB3DF-D03D-FC01-4B9D-6A24A5EAB4D7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AB361D3-DCF2-D634-6B9C-EFA3CC2A2CA4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Bibliotek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4A3141E-B0F7-880B-75D0-C397FB85704D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Samling färdigskriven och testad kod som kan importeras i egna program. Du slipper uppfinna hjulet.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95C0E0A-441D-7677-F2C2-776B97EFE33D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ECF5569-8C7A-5B2D-7EBF-ADEFB8115B70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87484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8E352A5D-EBB6-2056-7DD7-B67536850912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Byggstenar: variabler och datatyper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257CCA5B-86DD-359A-1003-F12639FD37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867593"/>
              </p:ext>
            </p:extLst>
          </p:nvPr>
        </p:nvGraphicFramePr>
        <p:xfrm>
          <a:off x="609600" y="1397000"/>
          <a:ext cx="109728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709903507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3841691858"/>
                    </a:ext>
                  </a:extLst>
                </a:gridCol>
                <a:gridCol w="5511800">
                  <a:extLst>
                    <a:ext uri="{9D8B030D-6E8A-4147-A177-3AD203B41FA5}">
                      <a16:colId xmlns:a16="http://schemas.microsoft.com/office/drawing/2014/main" val="3360560868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Datatyp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Exempel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Betydelse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44576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str (sträng)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namn = ’Karin’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Text. Tänk på citattecknen: ’17’ är text, inte ett tal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651667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int (heltal)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alder = 17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Heltal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838027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float (decimaltal)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langd = 1.72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Decimaltal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16569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bool (boolesk)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ar_student = True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Sant eller falskt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165006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lista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tal = [10, 20, 30]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Flera värden i en variabel. Första elementet har index 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997504"/>
                  </a:ext>
                </a:extLst>
              </a:tr>
            </a:tbl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00AEE82F-801D-F2A3-60BB-9A4630C9D4F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091C79D-E701-D19F-6B72-ED17FF257678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96440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F0423910-76FD-0F16-1DFF-251B5F9C95F3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Villkor, loopar och funktioner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212B7B5-1FD2-99A9-56FE-66684148BE05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Villkor (if/elif/else)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programmet tar olika vägar beroende på om något är sant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for-loop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upprepar för varje element i en lista – for frukt in frukter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range(10)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ger talen 0 till 9, inte 1 till 10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while-loop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upprepar så länge ett villkor är sant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Funktion (def)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namngivet, återanvändbart kodblock – definiera en gång, anropa hur många gånger som helst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Skillnaden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if-sats väljer väg; en funktion återanvänder kod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2747DB22-229F-2E27-D1BB-CD013DDFBFB2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536F36FE-8864-AE5B-E081-809C83A93C3A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🔁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1D115738-D7C3-0E62-C0C2-528A3768F537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E948652-308C-A9D0-A2B8-5B5E82EB7886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37489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4F2515A-EFF6-F885-06A1-BF4EADFD87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71167DF-EADD-D647-BABD-63944BCBD166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3.2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B801B7F-5B78-BF3A-5619-F3A6C1BE4D01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Algoritmer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159C7C8-6266-F24C-28D8-C24B33444E42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Ett recept som datorn kan följa – ännu tydligare än ett recept.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49E925E-862E-DB45-9456-F90D9C989F64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0CA92395-61D8-3CEA-CA9E-ADF77EB20770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94122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F3F71FB1-44C5-EFBA-7B46-A63B1CC41AFE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En bra algoritm har tre egenskaper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EB30A91-D04F-1768-E0A8-AFD31FAFC2E6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En algoritm omvandlar invärde till utvärde: lista → sorterad lista, bild → beslut.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0231B89A-D215-2B85-C4EE-343922BB6063}"/>
              </a:ext>
            </a:extLst>
          </p:cNvPr>
          <p:cNvSpPr/>
          <p:nvPr/>
        </p:nvSpPr>
        <p:spPr>
          <a:xfrm>
            <a:off x="609600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FFB46165-35B3-2F3A-8ECD-B6741DDBA5D0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C0500FA3-2BED-A870-28A5-F75948D3CDB2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DB240F5-5905-EB6F-E983-2A87C32F8583}"/>
              </a:ext>
            </a:extLst>
          </p:cNvPr>
          <p:cNvSpPr txBox="1"/>
          <p:nvPr/>
        </p:nvSpPr>
        <p:spPr>
          <a:xfrm>
            <a:off x="812800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Tydlighet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F3840C0D-D771-7502-8A68-7773051F851B}"/>
              </a:ext>
            </a:extLst>
          </p:cNvPr>
          <p:cNvSpPr txBox="1"/>
          <p:nvPr/>
        </p:nvSpPr>
        <p:spPr>
          <a:xfrm>
            <a:off x="812800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Varje steg kan bara tolkas på ett sätt. ’Sortera listan’ är otydligt. ’Jämför två tal och byt plats om det vänstra är större’ är tydligt.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1875A6F9-D398-05FC-732C-0A35E72FBCBC}"/>
              </a:ext>
            </a:extLst>
          </p:cNvPr>
          <p:cNvSpPr/>
          <p:nvPr/>
        </p:nvSpPr>
        <p:spPr>
          <a:xfrm>
            <a:off x="4334933" y="2032000"/>
            <a:ext cx="3522134" cy="3175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A8B45BEC-2FD5-F09A-981D-0B7F7A6969C2}"/>
              </a:ext>
            </a:extLst>
          </p:cNvPr>
          <p:cNvSpPr/>
          <p:nvPr/>
        </p:nvSpPr>
        <p:spPr>
          <a:xfrm>
            <a:off x="4538133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593AB64D-71DA-089D-9F80-46F3D6C9383C}"/>
              </a:ext>
            </a:extLst>
          </p:cNvPr>
          <p:cNvSpPr txBox="1"/>
          <p:nvPr/>
        </p:nvSpPr>
        <p:spPr>
          <a:xfrm>
            <a:off x="4538133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9322A08A-B036-562D-CC09-45A77D8044C7}"/>
              </a:ext>
            </a:extLst>
          </p:cNvPr>
          <p:cNvSpPr txBox="1"/>
          <p:nvPr/>
        </p:nvSpPr>
        <p:spPr>
          <a:xfrm>
            <a:off x="4538133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Systematik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14BFACB-6B6E-7683-E624-476A999531B3}"/>
              </a:ext>
            </a:extLst>
          </p:cNvPr>
          <p:cNvSpPr txBox="1"/>
          <p:nvPr/>
        </p:nvSpPr>
        <p:spPr>
          <a:xfrm>
            <a:off x="4538133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Fungerar för alla problem av samma typ – 3 tal eller 3 000.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B0AF144D-0E2F-A341-3670-C2A51E898897}"/>
              </a:ext>
            </a:extLst>
          </p:cNvPr>
          <p:cNvSpPr/>
          <p:nvPr/>
        </p:nvSpPr>
        <p:spPr>
          <a:xfrm>
            <a:off x="8060267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2C571714-A29C-CEDF-4D0C-B946F920A473}"/>
              </a:ext>
            </a:extLst>
          </p:cNvPr>
          <p:cNvSpPr/>
          <p:nvPr/>
        </p:nvSpPr>
        <p:spPr>
          <a:xfrm>
            <a:off x="8263467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316CCDB5-4383-5804-6ABA-EBD7FE9584DC}"/>
              </a:ext>
            </a:extLst>
          </p:cNvPr>
          <p:cNvSpPr txBox="1"/>
          <p:nvPr/>
        </p:nvSpPr>
        <p:spPr>
          <a:xfrm>
            <a:off x="8263467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2AB188B2-7A2A-B563-8346-1FDBC762F308}"/>
              </a:ext>
            </a:extLst>
          </p:cNvPr>
          <p:cNvSpPr txBox="1"/>
          <p:nvPr/>
        </p:nvSpPr>
        <p:spPr>
          <a:xfrm>
            <a:off x="8263467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Ett slut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1C88AA08-2B2C-68B3-4FEF-87AF93057B98}"/>
              </a:ext>
            </a:extLst>
          </p:cNvPr>
          <p:cNvSpPr txBox="1"/>
          <p:nvPr/>
        </p:nvSpPr>
        <p:spPr>
          <a:xfrm>
            <a:off x="8263467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Får inte fastna i en oändlig loop.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D3C08135-4AFC-BCBD-E7D4-C4B79EC87D07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B73E7FF4-AFAF-4DB9-6018-286E570EC0D6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638984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09DFA391-3D13-50B2-2B06-A6F54E8C8129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Från pseudokod till Python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07E66F4-4BA7-A1D8-EC96-1A67D654FC7D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Pseudokod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instruktioner på programmeringslikt språk utan att låsa sig till ett visst språk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Exempel – hitta största talet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störst = första talet; för varje tal i listan: om tal &gt; störst: störst = tal; skriv ut störst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Samma sak i Python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def hitta_storst(lista) med en for-loop och ett if-villkor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Varför det är en algoritm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tydlig, fungerar för alla listor, tar slut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37A6B1E7-1C97-A4D8-F2CB-FD03202E5174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72BC4368-6D0E-4EE3-57CB-B8544903B205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A332021-9326-3484-834E-DBA4AC361AA6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Pseudokod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8001A12-DE11-1CEE-DFF3-4E6FA9349312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Programmeringslikt språk för att beskriva en algoritm utan att låsa sig till ett programspråk.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C08F707-DFD1-4C4B-9F1D-FEADA3BBCA41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990EB4C4-101B-0332-7B83-F1DFAD3374F9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225950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4E0F9DB-8626-9BAA-8250-C5B1E61836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A65E32B-763D-DFA4-9089-67D1F77D8771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3.3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592D00A-4F2A-41F0-2CD2-17E50C79FEEE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Hur löser människor och AI problem?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5EACF3D0-1BF9-5650-8F85-7449209C6A3A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Intuition och erfarenhet – eller algoritmer och sannolikheter.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E332D0C-FA2C-0953-5669-2948FE5B733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057671D7-EC35-B0BD-63AC-4A4B290205BF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547943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0C4E5CA7-91AC-8F09-20DF-50ECCB335F1F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Människa mot AI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7EFFFDE3-ABE1-E205-3EE2-A2169D4B3752}"/>
              </a:ext>
            </a:extLst>
          </p:cNvPr>
          <p:cNvSpPr/>
          <p:nvPr/>
        </p:nvSpPr>
        <p:spPr>
          <a:xfrm>
            <a:off x="609600" y="1397000"/>
            <a:ext cx="5334000" cy="41910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2DA283D-6D69-1D1B-AFF7-395AC77CE920}"/>
              </a:ext>
            </a:extLst>
          </p:cNvPr>
          <p:cNvSpPr txBox="1"/>
          <p:nvPr/>
        </p:nvSpPr>
        <p:spPr>
          <a:xfrm>
            <a:off x="9144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7C3AED"/>
                </a:solidFill>
                <a:latin typeface="Segoe UI" panose="020B0502040204020203" pitchFamily="34" charset="0"/>
              </a:rPr>
              <a:t>Människans problemlösning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E9DB921-44A6-FA22-A04F-A6D1DCFFD5F9}"/>
              </a:ext>
            </a:extLst>
          </p:cNvPr>
          <p:cNvSpPr txBox="1"/>
          <p:nvPr/>
        </p:nvSpPr>
        <p:spPr>
          <a:xfrm>
            <a:off x="9144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Mönsterigenkänning – schackexperter minns inte bättre, de känner igen mönster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Hanterar begränsad information – begränsad rationalitet, mentala genvägar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Intuition och erfarenhet – brandmän, piloter och kirurger känner igen rätt beslut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7C8A5B7E-A91D-45DB-5F64-8D5D974F65A6}"/>
              </a:ext>
            </a:extLst>
          </p:cNvPr>
          <p:cNvSpPr/>
          <p:nvPr/>
        </p:nvSpPr>
        <p:spPr>
          <a:xfrm>
            <a:off x="6248400" y="1397000"/>
            <a:ext cx="5334000" cy="4191000"/>
          </a:xfrm>
          <a:prstGeom prst="roundRect">
            <a:avLst>
              <a:gd name="adj" fmla="val 5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169C63E-37AD-F5F1-15F1-14C33CC2D20C}"/>
              </a:ext>
            </a:extLst>
          </p:cNvPr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2563EB"/>
                </a:solidFill>
                <a:latin typeface="Segoe UI" panose="020B0502040204020203" pitchFamily="34" charset="0"/>
              </a:rPr>
              <a:t>AI:s problemlösning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CF6CDE7-93E6-3EF4-CF14-908F93105458}"/>
              </a:ext>
            </a:extLst>
          </p:cNvPr>
          <p:cNvSpPr txBox="1"/>
          <p:nvPr/>
        </p:nvSpPr>
        <p:spPr>
          <a:xfrm>
            <a:off x="65532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Ingen intuition, inga känslor, inga erfarenheter i mänsklig mening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Följer sin beslutsprocess – analyserar, förstår inte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Algoritmisk (klassisk) AI: regler människor skrivit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Kunskapsbaserad AI: expertkunskap som regler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Inlärningsbaserad AI: hittar mönster i data – dominerar i dag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21AC6759-616B-EBE8-1DFF-3656B9D57F9B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F80CD3FA-0865-CC8E-15D6-D29E9B9E06B5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14746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05D1B288-6946-A5AA-C01D-D2D10EEFEAB2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Tre sätt att dra slutsatser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731A32A-D9A5-4FDF-6B19-19BFD9B626C3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Slutledning: att lista ut något nytt ur tillgänglig information.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28489C24-0C1C-795D-98C7-A1BB124A37B8}"/>
              </a:ext>
            </a:extLst>
          </p:cNvPr>
          <p:cNvSpPr/>
          <p:nvPr/>
        </p:nvSpPr>
        <p:spPr>
          <a:xfrm>
            <a:off x="609600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79D0EB92-02C8-5FB1-AC8B-1BA87EBA21F6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D0A6410-E527-057D-8FD2-EF7619F527D4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4DF1457-C481-382C-0579-967766C6F1C3}"/>
              </a:ext>
            </a:extLst>
          </p:cNvPr>
          <p:cNvSpPr txBox="1"/>
          <p:nvPr/>
        </p:nvSpPr>
        <p:spPr>
          <a:xfrm>
            <a:off x="812800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Logisk slutsats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5249F90-C24F-4DA0-02E2-FCF2E2BFBEDA}"/>
              </a:ext>
            </a:extLst>
          </p:cNvPr>
          <p:cNvSpPr txBox="1"/>
          <p:nvPr/>
        </p:nvSpPr>
        <p:spPr>
          <a:xfrm>
            <a:off x="812800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Måste vara sann om premisserna är sanna. Alla människor är dödliga. Sokrates är en människa. Alltså är Sokrates dödlig.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0FE7D9DB-EE3B-7131-5FD9-491B33165CD5}"/>
              </a:ext>
            </a:extLst>
          </p:cNvPr>
          <p:cNvSpPr/>
          <p:nvPr/>
        </p:nvSpPr>
        <p:spPr>
          <a:xfrm>
            <a:off x="4334933" y="2032000"/>
            <a:ext cx="3522134" cy="3175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32ACD957-2836-8399-A8CB-DC7FFF5774E8}"/>
              </a:ext>
            </a:extLst>
          </p:cNvPr>
          <p:cNvSpPr/>
          <p:nvPr/>
        </p:nvSpPr>
        <p:spPr>
          <a:xfrm>
            <a:off x="4538133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79878511-77C4-B992-7961-E205F8BE7826}"/>
              </a:ext>
            </a:extLst>
          </p:cNvPr>
          <p:cNvSpPr txBox="1"/>
          <p:nvPr/>
        </p:nvSpPr>
        <p:spPr>
          <a:xfrm>
            <a:off x="4538133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6CA7FDA-4C25-EFAF-3150-F89FF333A0AD}"/>
              </a:ext>
            </a:extLst>
          </p:cNvPr>
          <p:cNvSpPr txBox="1"/>
          <p:nvPr/>
        </p:nvSpPr>
        <p:spPr>
          <a:xfrm>
            <a:off x="4538133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Statistisk slutsats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9AB10E14-A9AC-EA19-7497-33ADAADA84AB}"/>
              </a:ext>
            </a:extLst>
          </p:cNvPr>
          <p:cNvSpPr txBox="1"/>
          <p:nvPr/>
        </p:nvSpPr>
        <p:spPr>
          <a:xfrm>
            <a:off x="4538133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En sannolik gissning ur observationer. Regnar det 90 % av gångerna himlen är grå är det troligt att det regnar nu. Aldrig en garanti.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F0C62380-6C9A-B8DF-E387-3F7664300DE1}"/>
              </a:ext>
            </a:extLst>
          </p:cNvPr>
          <p:cNvSpPr/>
          <p:nvPr/>
        </p:nvSpPr>
        <p:spPr>
          <a:xfrm>
            <a:off x="8060267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3D941B20-8887-27FD-5326-C6FB6AFB049A}"/>
              </a:ext>
            </a:extLst>
          </p:cNvPr>
          <p:cNvSpPr/>
          <p:nvPr/>
        </p:nvSpPr>
        <p:spPr>
          <a:xfrm>
            <a:off x="8263467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CDEB2124-191A-D79C-09E0-0E544914B86D}"/>
              </a:ext>
            </a:extLst>
          </p:cNvPr>
          <p:cNvSpPr txBox="1"/>
          <p:nvPr/>
        </p:nvSpPr>
        <p:spPr>
          <a:xfrm>
            <a:off x="8263467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FC2809EC-A753-686C-BB70-3B287E935923}"/>
              </a:ext>
            </a:extLst>
          </p:cNvPr>
          <p:cNvSpPr txBox="1"/>
          <p:nvPr/>
        </p:nvSpPr>
        <p:spPr>
          <a:xfrm>
            <a:off x="8263467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Villkorslösning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5408CEE0-38F7-4FA5-C9F7-4EED23FFEBA5}"/>
              </a:ext>
            </a:extLst>
          </p:cNvPr>
          <p:cNvSpPr txBox="1"/>
          <p:nvPr/>
        </p:nvSpPr>
        <p:spPr>
          <a:xfrm>
            <a:off x="8263467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Hitta en lösning som uppfyller givna regler. Sudoku: testa, backa, fortsätt. Även schemaläggning och ruttplanering.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3AEE8419-EDC8-9FE0-F6A2-9C589BD372DB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664A701B-7C72-A776-4A02-75ECA94BA70F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580456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9820709-9C1B-07C5-B6DE-C6A2157EF8C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71F1F1A-2228-B294-655D-89992E0B0968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3.4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4ADF4D4-4BB0-60D1-B7EE-3FD53A325AC9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Sökning och spelteori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A03916FD-DA93-04BD-E2AA-45FEB6C81823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Att hitta ett objekt bland många – eller en väg genom en miljö.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A64C5B1-3668-82AA-20DD-C152C7ED47BF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E56A54B8-EE68-C6AC-48B0-E846F4653EA6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405254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B86004E6-5E9F-34BB-5CD6-D1479E0B5E3C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Problemdomän, träd och grafer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BAD969A-D244-B3DE-8820-66C64C8590E4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Problemdomän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världen problemet finns i – kartan, rummet, spelbrädet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Träd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noder och kanter utan slutna ringar. Rotnod överst, blad längst ner. Katalogstruktur, beslutsträd, spelträd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Graf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noder och kanter som kan bilda cykler. Kanter kan vara viktade (avstånd), riktade (enkelriktade) eller oriktade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Beslutsträd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varje nod en fråga, varje gren ett svar – ’Är du vegetarian?’ → … → ’Tofu pad thai’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Heuristik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tumregel som uppskattar hur nära målet ett tillstånd är – datorns magkänsla. Fågelvägen är det klassiska exemplet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197ACF21-62BF-E3B4-9E6E-1E878017A30A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B643794-BF97-23C5-08D5-A658C2543A43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A05E22F-9116-9E52-AAC1-B35B0A6DE35C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Heuristik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CE27298B-3E09-3E91-954D-967B8C400220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Tumregel som uppskattar hur nära målet ett tillstånd verkar vara.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5690FD6-350B-9082-5D84-572C05AEBC55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740528F-97C9-3B53-5B48-FF46F63426EE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810906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603C01C9-326D-BC18-20AA-81A890F21CDC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Fem sökmetoder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A39333E0-C369-6A2E-042F-CF0CFEF323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078070"/>
              </p:ext>
            </p:extLst>
          </p:nvPr>
        </p:nvGraphicFramePr>
        <p:xfrm>
          <a:off x="609600" y="1397000"/>
          <a:ext cx="109728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9000">
                  <a:extLst>
                    <a:ext uri="{9D8B030D-6E8A-4147-A177-3AD203B41FA5}">
                      <a16:colId xmlns:a16="http://schemas.microsoft.com/office/drawing/2014/main" val="3738401779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4018287207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1481006380"/>
                    </a:ext>
                  </a:extLst>
                </a:gridCol>
                <a:gridCol w="2463800">
                  <a:extLst>
                    <a:ext uri="{9D8B030D-6E8A-4147-A177-3AD203B41FA5}">
                      <a16:colId xmlns:a16="http://schemas.microsoft.com/office/drawing/2014/main" val="1727376632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Metod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Princip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Fördel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Nackdel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573569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Bredden först (BFS)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Testar allt på samma nivå innan nästa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Hittar alltid kortaste vägen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Långsam, kräver stort minne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522648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Djupet först (DFS)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Följer en väg tills den tar slut, backar sedan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Snabb, minnessnål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Kan missa bästa lösningen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136088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Girig sökning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Väljer det som ser bäst ut just nu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Snabb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Riskerar att fastna vid en vägg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08577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A*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Kombinerar kostnad hittills med uppskattad återstående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Effektiv, oftast optimal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Kräver bra heuristik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74356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Minimax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Tar hänsyn till motståndarens drag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Spel med motståndare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Många beräkningar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888586"/>
                  </a:ext>
                </a:extLst>
              </a:tr>
            </a:tbl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F7828C1B-35C7-C4EC-2794-63A612069E8F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9B420B3-3816-DEB9-449F-BB9622286874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83885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FB1D748B-7C89-B152-E514-1EFDF5DE527D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A* – informerad sökning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F264944-6665-DF40-51FD-2FEBF0D19E57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g(n)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faktisk kostnad hittills – hur lång väg som redan passerats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h(n)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heuristisk uppskattning av återstående väg, t.ex. fågelvägen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f(n) = g(n) + h(n)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algoritmen utforskar alltid noden med lägst f-värde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Exempel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korridor A: 30 m gångna + 25 m kvar = 55. Korridor B: 10 + 60 = 70. A* väljer A trots att B känns närmare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Används i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GPS-appar, robotar, självkörande dammsugare, spelkaraktärer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1A4D643C-E0E0-C7BA-109D-8ADE93FC5802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504BACC0-9A6C-A353-F679-812D158B9DC2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🧭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95E7C2D-71BC-4A74-AB8A-E5762DE5878F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8AB2811-41B6-CE8D-6D14-2B01C9C3CA47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554738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853B25F6-3C89-9131-3CF0-F060B7C703BE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Minimax – sökning med motstånd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4B2A057C-F1DC-7F8D-E1D9-EEF15115D1CA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Grundtanke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motståndaren gör drag som är dåliga för mig – jag väljer det drag som är bäst även i värsta fall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MAX och MIN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din spelare maximerar värdet, motståndaren minimerar. +1 vinst, −1 förlust, 0 oavgjort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Nedifrån och upp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på MAX nivåer väljs högsta värdet, på MIN:s lägsta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Tre i rad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spelar båda optimalt blir det alltid oavgjort – en Minimax-spelare kan aldrig förlora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Stora spel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schack ger ett enormt träd – varianter med avklippning hoppar över grenar som inte kan påverka valet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7AFE234B-1D06-94F6-87AC-088DB74D880A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BD0100C-B4E3-6BF4-3DBB-DEFCC0514D02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1B39D8A-7D23-E982-6FF5-BA2B238EF5E8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Minimax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314D921-A4CE-0F78-7F37-3AA35CF712BE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Spelalgoritm som väljer bästa drag under antagandet att motståndaren spelar optimalt.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22C16A9-4BAF-346E-7178-E264CD9139B2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7FDF32E9-7541-5B42-B9E4-DC18E7F401ED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041658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6839B361-718A-655A-7C7C-6E28375C20AA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Hur stort är ett spelträd?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DAF8CFE-81E7-2580-7473-9D32307A80AE}"/>
              </a:ext>
            </a:extLst>
          </p:cNvPr>
          <p:cNvSpPr txBox="1"/>
          <p:nvPr/>
        </p:nvSpPr>
        <p:spPr>
          <a:xfrm>
            <a:off x="609600" y="1524000"/>
            <a:ext cx="558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8000" b="1">
                <a:solidFill>
                  <a:srgbClr val="7C3AED"/>
                </a:solidFill>
                <a:latin typeface="Segoe UI" panose="020B0502040204020203" pitchFamily="34" charset="0"/>
              </a:rPr>
              <a:t>255 168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162F8A0-D34C-0251-DB57-BD86B034576B}"/>
              </a:ext>
            </a:extLst>
          </p:cNvPr>
          <p:cNvSpPr txBox="1"/>
          <p:nvPr/>
        </p:nvSpPr>
        <p:spPr>
          <a:xfrm>
            <a:off x="609600" y="3175000"/>
            <a:ext cx="533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5A5A7A"/>
                </a:solidFill>
                <a:latin typeface="Segoe UI" panose="020B0502040204020203" pitchFamily="34" charset="0"/>
              </a:rPr>
              <a:t>möjliga partier i Tre i rad – och bara 5 478 distinkta ställningar. Litet nog att söka igenom helt</a:t>
            </a: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D31EEBC8-E206-0924-2530-1CFDC109AAD5}"/>
              </a:ext>
            </a:extLst>
          </p:cNvPr>
          <p:cNvSpPr/>
          <p:nvPr/>
        </p:nvSpPr>
        <p:spPr>
          <a:xfrm>
            <a:off x="6604000" y="1524000"/>
            <a:ext cx="4978400" cy="29718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E4F12E2-F5FB-A7D1-CA8F-0E042852BB97}"/>
              </a:ext>
            </a:extLst>
          </p:cNvPr>
          <p:cNvSpPr txBox="1"/>
          <p:nvPr/>
        </p:nvSpPr>
        <p:spPr>
          <a:xfrm>
            <a:off x="6959600" y="1828800"/>
            <a:ext cx="431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Övre gräns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9 · 8 · 7 · … · 1 = 362 880 sätt att fylla rutorna – men många partier avgörs tidigare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Schack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uppskattas till i storleksordningen 10^43 ställningar – går inte att testa allt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Därför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heuristik och avklippning i stället för uttömmande sökning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F7F6F827-1E5E-38BF-0E30-2DCB3C78658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36F3F70-5562-EDD2-960A-81E6115DE530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896393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886B0A8D-2A8D-EC08-3714-CD45D40B1C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62F32E6E-79C1-D498-827C-6A7C29CDB419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3.5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9CF4662-75B2-7049-5971-CD376857EE35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Felsökning, Colab och AI-assisterad kodning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A286A41-2C92-FC37-8F52-36B2227D917C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Datorn gör exakt som du skriver – inte det du menade.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B2EC8BC-7658-9B99-FD11-7B69F85DA70F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2A0171B-DF9D-EC07-FA68-33F46EBBEEA5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044220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B2F2CB6C-E3ED-1D3C-9CF9-2ABDD526248A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Buggar och vanliga fallgropar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F7AFBC0-03AE-EE7C-FA12-419516B5B285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Syntaxfel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koden bryter mot språkets regler och kan inte köras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Körtidsfel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kraschar under körning, t.ex. division med noll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Logikfel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körs utan fel men ger fel svar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Listor börjar på 0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tal[0] är första elementet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= tilldelar, == jämför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’3’ är text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konvertera med int(’3’) innan du räknar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Stora och små bokstäver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data och Data är olika variabler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Glöm inte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indrag och kolon efter if, for och def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7DC7F2E1-46F0-788E-348C-1795FBE2B937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1BB91E9-E5A4-61F7-5596-182F43DC67AC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🐛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01BD6ED-1035-8676-438E-EF37E1F6305A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3B70D5B8-C247-FF0E-CE6B-F5D3350A6B59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11584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A5D11E75-3CEE-561C-C1A6-2A05F6D388AC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Kom igång med Google Colab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2EA6BCE-9FEF-86DD-383A-2DFB5E14F099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Kostnadsfritt, ingen installation, allt körs i molnet. Kodceller och textceller i samma dokument.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0349CFD1-03E1-FD49-7C47-C4F31E7F5C06}"/>
              </a:ext>
            </a:extLst>
          </p:cNvPr>
          <p:cNvSpPr/>
          <p:nvPr/>
        </p:nvSpPr>
        <p:spPr>
          <a:xfrm>
            <a:off x="6096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49C8DD4E-4E35-7556-0A38-C3EEDFEC6077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4DA988F-AF66-DFBC-5F01-E370B0A8A511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2678838-0110-E073-8E1F-2EE5AE351874}"/>
              </a:ext>
            </a:extLst>
          </p:cNvPr>
          <p:cNvSpPr txBox="1"/>
          <p:nvPr/>
        </p:nvSpPr>
        <p:spPr>
          <a:xfrm>
            <a:off x="8128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Gå till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F8DCC7BF-D626-042A-F3B3-10B760FB7E52}"/>
              </a:ext>
            </a:extLst>
          </p:cNvPr>
          <p:cNvSpPr txBox="1"/>
          <p:nvPr/>
        </p:nvSpPr>
        <p:spPr>
          <a:xfrm>
            <a:off x="8128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colab.research.google.com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C4884EB5-E7FD-C7B2-176C-B3DBE67099E9}"/>
              </a:ext>
            </a:extLst>
          </p:cNvPr>
          <p:cNvSpPr/>
          <p:nvPr/>
        </p:nvSpPr>
        <p:spPr>
          <a:xfrm>
            <a:off x="28448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563DD24E-676E-50CA-2D1A-29584ACC401C}"/>
              </a:ext>
            </a:extLst>
          </p:cNvPr>
          <p:cNvSpPr/>
          <p:nvPr/>
        </p:nvSpPr>
        <p:spPr>
          <a:xfrm>
            <a:off x="3048000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9157464A-7998-3960-1FF3-DCEE32DD10A3}"/>
              </a:ext>
            </a:extLst>
          </p:cNvPr>
          <p:cNvSpPr txBox="1"/>
          <p:nvPr/>
        </p:nvSpPr>
        <p:spPr>
          <a:xfrm>
            <a:off x="30480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0E07FD69-8CA8-DDD8-BE9E-EDFFB26257F1}"/>
              </a:ext>
            </a:extLst>
          </p:cNvPr>
          <p:cNvSpPr txBox="1"/>
          <p:nvPr/>
        </p:nvSpPr>
        <p:spPr>
          <a:xfrm>
            <a:off x="30480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Logga in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C787B306-A885-3848-7A6A-D9EC1E8AFCA5}"/>
              </a:ext>
            </a:extLst>
          </p:cNvPr>
          <p:cNvSpPr txBox="1"/>
          <p:nvPr/>
        </p:nvSpPr>
        <p:spPr>
          <a:xfrm>
            <a:off x="30480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Med skolans Google-konto om skolan har ett.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73C961C7-CD5A-B0F6-4CE9-26BBA5B402AB}"/>
              </a:ext>
            </a:extLst>
          </p:cNvPr>
          <p:cNvSpPr/>
          <p:nvPr/>
        </p:nvSpPr>
        <p:spPr>
          <a:xfrm>
            <a:off x="50800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21EC76E5-C58F-3F2C-D2ED-FDC869AC2642}"/>
              </a:ext>
            </a:extLst>
          </p:cNvPr>
          <p:cNvSpPr/>
          <p:nvPr/>
        </p:nvSpPr>
        <p:spPr>
          <a:xfrm>
            <a:off x="52832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959DD5F7-2C64-D1D8-5781-DEE082375BF4}"/>
              </a:ext>
            </a:extLst>
          </p:cNvPr>
          <p:cNvSpPr txBox="1"/>
          <p:nvPr/>
        </p:nvSpPr>
        <p:spPr>
          <a:xfrm>
            <a:off x="52832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9FF9B3AF-EE38-F36C-6782-B467A890397A}"/>
              </a:ext>
            </a:extLst>
          </p:cNvPr>
          <p:cNvSpPr txBox="1"/>
          <p:nvPr/>
        </p:nvSpPr>
        <p:spPr>
          <a:xfrm>
            <a:off x="52832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Skapa notebook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9926AD5F-2494-466E-643D-BEF16B0CAB23}"/>
              </a:ext>
            </a:extLst>
          </p:cNvPr>
          <p:cNvSpPr txBox="1"/>
          <p:nvPr/>
        </p:nvSpPr>
        <p:spPr>
          <a:xfrm>
            <a:off x="52832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Nytt eller öppna ett befintligt.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9EC89679-D77B-4C79-B620-CAEA0CA9CB36}"/>
              </a:ext>
            </a:extLst>
          </p:cNvPr>
          <p:cNvSpPr/>
          <p:nvPr/>
        </p:nvSpPr>
        <p:spPr>
          <a:xfrm>
            <a:off x="73152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B3FD512F-1006-736D-015F-2F75ABF7704F}"/>
              </a:ext>
            </a:extLst>
          </p:cNvPr>
          <p:cNvSpPr/>
          <p:nvPr/>
        </p:nvSpPr>
        <p:spPr>
          <a:xfrm>
            <a:off x="7518400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C9A4C080-38A0-8346-D10E-22F9B9642EA4}"/>
              </a:ext>
            </a:extLst>
          </p:cNvPr>
          <p:cNvSpPr txBox="1"/>
          <p:nvPr/>
        </p:nvSpPr>
        <p:spPr>
          <a:xfrm>
            <a:off x="75184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4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93E43A76-F661-39FB-3537-3FE1AEBDAB4E}"/>
              </a:ext>
            </a:extLst>
          </p:cNvPr>
          <p:cNvSpPr txBox="1"/>
          <p:nvPr/>
        </p:nvSpPr>
        <p:spPr>
          <a:xfrm>
            <a:off x="75184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Spara kopia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902E1B99-7B86-A057-96C6-F4BE08423E6C}"/>
              </a:ext>
            </a:extLst>
          </p:cNvPr>
          <p:cNvSpPr txBox="1"/>
          <p:nvPr/>
        </p:nvSpPr>
        <p:spPr>
          <a:xfrm>
            <a:off x="75184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Arkiv → Spara en kopia i Drive.</a:t>
            </a:r>
          </a:p>
        </p:txBody>
      </p:sp>
      <p:sp>
        <p:nvSpPr>
          <p:cNvPr id="24" name="Rektangel: rundade hörn 23">
            <a:extLst>
              <a:ext uri="{FF2B5EF4-FFF2-40B4-BE49-F238E27FC236}">
                <a16:creationId xmlns:a16="http://schemas.microsoft.com/office/drawing/2014/main" id="{CB0F8099-0B94-3E47-16A1-37499EC90979}"/>
              </a:ext>
            </a:extLst>
          </p:cNvPr>
          <p:cNvSpPr/>
          <p:nvPr/>
        </p:nvSpPr>
        <p:spPr>
          <a:xfrm>
            <a:off x="95504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Ellips 24">
            <a:extLst>
              <a:ext uri="{FF2B5EF4-FFF2-40B4-BE49-F238E27FC236}">
                <a16:creationId xmlns:a16="http://schemas.microsoft.com/office/drawing/2014/main" id="{7B2CC5BA-9994-6006-20C8-6A44BA19E0F3}"/>
              </a:ext>
            </a:extLst>
          </p:cNvPr>
          <p:cNvSpPr/>
          <p:nvPr/>
        </p:nvSpPr>
        <p:spPr>
          <a:xfrm>
            <a:off x="97536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7F81494A-F212-84B8-488E-33A370F7D6D6}"/>
              </a:ext>
            </a:extLst>
          </p:cNvPr>
          <p:cNvSpPr txBox="1"/>
          <p:nvPr/>
        </p:nvSpPr>
        <p:spPr>
          <a:xfrm>
            <a:off x="97536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5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A054E9A2-CDE3-6DA8-2B9A-7EDCADBD07D4}"/>
              </a:ext>
            </a:extLst>
          </p:cNvPr>
          <p:cNvSpPr txBox="1"/>
          <p:nvPr/>
        </p:nvSpPr>
        <p:spPr>
          <a:xfrm>
            <a:off x="97536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Kör celler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5B8E4232-D913-5A0D-795D-8253E0CBD4FF}"/>
              </a:ext>
            </a:extLst>
          </p:cNvPr>
          <p:cNvSpPr txBox="1"/>
          <p:nvPr/>
        </p:nvSpPr>
        <p:spPr>
          <a:xfrm>
            <a:off x="97536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Play-knappen eller Shift+Enter. Ändrar du i en cell – kör den igen.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BD8FAA8A-5B6C-E91B-7853-B10C610B088E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65B60BF0-4FB5-48B8-1055-10B4A7CB7F7D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078138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BA27553E-2929-6D88-8AB3-D54C3C01FA5A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AI-assisterad kodning – hjälpreda, inte genväg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EB3C570-0438-ECDE-2B40-33C10F882CA7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I Colab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kan du be chattbotten Gemini generera kod utifrån en beskrivning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Tinkering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lär dig genom att testa – be AI:n om ett första utkast till en laboration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Exempelprompt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’Skapa en laboration om klassificering med ett påhittat dataset om ungdomars mobilanvändande och studieresultat, som fungerar i Colab, med pedagogiska förklaringar och frågor för nybörjare’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Bygg vidare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be om förenklingar, fler kommentarer, extra uppgifter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Målet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att du förstår vad koden gör. Läs varje förslag, kör steg för steg, fråga ’varför gör vi det här?’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3A7F8C46-B719-4D90-1160-ADD038D94559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41896A8-B4CC-D1D8-E732-2271A0228D77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15180556-B8A6-6DC6-8565-67E4C73A8A84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Tinkering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77595F9C-0F0B-1521-78D8-7A842D6A7DF7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Att lära sig genom att pröva, ändra och testa själv – med AI som hjälpreda.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3B073E7-3F96-B6A8-480C-1258341396FF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1D6B3F86-992A-2B72-100D-5D32B818FC98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108644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C9EFD8B-BACF-5DD8-6CD1-3A3DF625FB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A4D0A091-DABC-C3E2-6086-405866625470}"/>
              </a:ext>
            </a:extLst>
          </p:cNvPr>
          <p:cNvSpPr/>
          <p:nvPr/>
        </p:nvSpPr>
        <p:spPr>
          <a:xfrm>
            <a:off x="-1524000" y="4318000"/>
            <a:ext cx="4572000" cy="4572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1A6AECD-E527-2BD7-DBC7-52BA2F31958C}"/>
              </a:ext>
            </a:extLst>
          </p:cNvPr>
          <p:cNvSpPr txBox="1"/>
          <p:nvPr/>
        </p:nvSpPr>
        <p:spPr>
          <a:xfrm>
            <a:off x="609600" y="635000"/>
            <a:ext cx="508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FFFFFF"/>
                </a:solidFill>
                <a:latin typeface="Segoe UI" panose="020B0502040204020203" pitchFamily="34" charset="0"/>
              </a:rPr>
              <a:t>DISKUTERA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CF1619E-821C-3624-8408-91E503D01001}"/>
              </a:ext>
            </a:extLst>
          </p:cNvPr>
          <p:cNvSpPr txBox="1"/>
          <p:nvPr/>
        </p:nvSpPr>
        <p:spPr>
          <a:xfrm>
            <a:off x="609600" y="1016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FFFFFF"/>
                </a:solidFill>
                <a:latin typeface="Segoe UI" panose="020B0502040204020203" pitchFamily="34" charset="0"/>
              </a:rPr>
              <a:t>Fundera och diskutera</a:t>
            </a:r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940CA7DB-E32D-F66B-4442-F94637E71250}"/>
              </a:ext>
            </a:extLst>
          </p:cNvPr>
          <p:cNvSpPr/>
          <p:nvPr/>
        </p:nvSpPr>
        <p:spPr>
          <a:xfrm>
            <a:off x="609600" y="203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77E600EE-1D1E-1172-322F-1269686FCCA5}"/>
              </a:ext>
            </a:extLst>
          </p:cNvPr>
          <p:cNvSpPr txBox="1"/>
          <p:nvPr/>
        </p:nvSpPr>
        <p:spPr>
          <a:xfrm>
            <a:off x="609600" y="210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BD0DFD2F-BC94-51BF-534A-56ADE34AEE96}"/>
              </a:ext>
            </a:extLst>
          </p:cNvPr>
          <p:cNvSpPr txBox="1"/>
          <p:nvPr/>
        </p:nvSpPr>
        <p:spPr>
          <a:xfrm>
            <a:off x="1320800" y="208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Lär man sig programmera om AI:n skriver koden åt en? Vad skiljer hjälpreda från genväg?</a:t>
            </a: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9B1DDF7D-6C1D-8657-E57F-F8B6A9A92DBA}"/>
              </a:ext>
            </a:extLst>
          </p:cNvPr>
          <p:cNvSpPr/>
          <p:nvPr/>
        </p:nvSpPr>
        <p:spPr>
          <a:xfrm>
            <a:off x="609600" y="330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15BA057E-1C93-4B20-27DF-0B6B62FD45DB}"/>
              </a:ext>
            </a:extLst>
          </p:cNvPr>
          <p:cNvSpPr txBox="1"/>
          <p:nvPr/>
        </p:nvSpPr>
        <p:spPr>
          <a:xfrm>
            <a:off x="609600" y="337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12E60D7C-C371-7322-6CDF-604DAC15A0B8}"/>
              </a:ext>
            </a:extLst>
          </p:cNvPr>
          <p:cNvSpPr txBox="1"/>
          <p:nvPr/>
        </p:nvSpPr>
        <p:spPr>
          <a:xfrm>
            <a:off x="1320800" y="335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Varför behöver en dator exakta steg-för-steg-instruktioner för något en människa löser intuitivt?</a:t>
            </a: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DA21F02A-05BF-1CCA-215A-E56F9E440C02}"/>
              </a:ext>
            </a:extLst>
          </p:cNvPr>
          <p:cNvSpPr/>
          <p:nvPr/>
        </p:nvSpPr>
        <p:spPr>
          <a:xfrm>
            <a:off x="609600" y="457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7EDEA8BE-CAF0-F7AC-AE7E-F1D9A29989E6}"/>
              </a:ext>
            </a:extLst>
          </p:cNvPr>
          <p:cNvSpPr txBox="1"/>
          <p:nvPr/>
        </p:nvSpPr>
        <p:spPr>
          <a:xfrm>
            <a:off x="609600" y="464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1030ABFF-15CA-1786-2D3F-0D05AFE0FB97}"/>
              </a:ext>
            </a:extLst>
          </p:cNvPr>
          <p:cNvSpPr txBox="1"/>
          <p:nvPr/>
        </p:nvSpPr>
        <p:spPr>
          <a:xfrm>
            <a:off x="1320800" y="462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Vad är skillnaden mellan en algoritm och ett AI-system?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31554331-7CEE-1AC7-515C-075E7FD02FB2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453A8BB9-9311-070A-E3AE-0BB35ED191C1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643278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32B52A5-038F-3E27-A450-CBDED9EF3A7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B7797756-AA9C-2366-CB12-7427B798258D}"/>
              </a:ext>
            </a:extLst>
          </p:cNvPr>
          <p:cNvSpPr/>
          <p:nvPr/>
        </p:nvSpPr>
        <p:spPr>
          <a:xfrm>
            <a:off x="9144000" y="-2540000"/>
            <a:ext cx="6096000" cy="6096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839A52BE-D39F-04F8-140B-7DBE5BB963EC}"/>
              </a:ext>
            </a:extLst>
          </p:cNvPr>
          <p:cNvSpPr txBox="1"/>
          <p:nvPr/>
        </p:nvSpPr>
        <p:spPr>
          <a:xfrm>
            <a:off x="609600" y="635000"/>
            <a:ext cx="762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400" b="1">
                <a:solidFill>
                  <a:srgbClr val="FFFFFF"/>
                </a:solidFill>
                <a:latin typeface="Segoe UI" panose="020B0502040204020203" pitchFamily="34" charset="0"/>
              </a:rPr>
              <a:t>Sammanfattning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83C21F4A-956C-F135-9D85-F621898E5FF3}"/>
              </a:ext>
            </a:extLst>
          </p:cNvPr>
          <p:cNvSpPr txBox="1"/>
          <p:nvPr/>
        </p:nvSpPr>
        <p:spPr>
          <a:xfrm>
            <a:off x="609600" y="1524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Python dominerar AI-utveckling: lättläst, kraftfulla bibliotek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Variabler lagrar, villkor styr, loopar upprepar, funktioner återanvänder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En algoritm är tydlig, systematisk och tar slut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Människor löser problem med mönster och intuition; AI med algoritmer och sannolikheter. Tillsammans kompletterar de varandra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Sökalgoritmer (BFS, DFS, girig, A*, Minimax) navigerar i träd och grafer. Heuristik är datorns magkänsla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Colab kör Python i webbläsaren. AI-assistans är en hjälpreda – målet är att förstå koden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BA5CB1E9-387D-8DC0-CF3C-C85C0FF8B814}"/>
              </a:ext>
            </a:extLst>
          </p:cNvPr>
          <p:cNvSpPr txBox="1"/>
          <p:nvPr/>
        </p:nvSpPr>
        <p:spPr>
          <a:xfrm>
            <a:off x="609600" y="5969000"/>
            <a:ext cx="812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C7C7E8"/>
                </a:solidFill>
                <a:latin typeface="Segoe UI" panose="020B0502040204020203" pitchFamily="34" charset="0"/>
              </a:rPr>
              <a:t>Nästa: Kapitel 4 – Tekniken bakom AI: inlärning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E0863BA0-C50B-9C81-6D2A-B54B9D6571A1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3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F3F77BD-900B-0A18-546A-D3AF7A0101F6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302595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2629</Words>
  <Application>Microsoft Office PowerPoint</Application>
  <PresentationFormat>Anpassad</PresentationFormat>
  <Paragraphs>298</Paragraphs>
  <Slides>23</Slides>
  <Notes>23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23</vt:i4>
      </vt:variant>
    </vt:vector>
  </HeadingPairs>
  <TitlesOfParts>
    <vt:vector size="29" baseType="lpstr">
      <vt:lpstr>Aptos</vt:lpstr>
      <vt:lpstr>Aptos Display</vt:lpstr>
      <vt:lpstr>Arial</vt:lpstr>
      <vt:lpstr>Segoe UI</vt:lpstr>
      <vt:lpstr>Segoe UI Emoji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Conny Lindgren</dc:creator>
  <cp:lastModifiedBy>Conny Lindgren</cp:lastModifiedBy>
  <cp:revision>1</cp:revision>
  <dcterms:created xsi:type="dcterms:W3CDTF">2026-09-17T10:05:33Z</dcterms:created>
  <dcterms:modified xsi:type="dcterms:W3CDTF">2026-09-17T10:05:33Z</dcterms:modified>
</cp:coreProperties>
</file>