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56F59F-B58F-41F5-9DEE-9DFD1E91748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E009C-35CB-490E-B650-9DAD32FA944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4206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Kapitlet bär förmåga 4 (lagar och bestämmelser) och förmåga 5 (resonemang om möjligheter och risker) och täcker ämnesplanens fem aspekter: demokratiska, sociala, ekonomiska, miljömässiga och säkerhetsmässiga. Räkna med att detta är kursens längsta kapitel i tid. Väck förförståelse: har eleverna stött på AI-material de trodde var äkta?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0396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Vardagsexempel: vad gör du om du hittar en borttappad plånbok? Samma slags överväganden gäller när vi bygger och använder AI.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7549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 Fem hörn: skriv dimensionerna på lappar i klassrummets hörn, läs upp fall och låt eleverna gå till rätt hörn. Diskutera fall som passar i flera.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8142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Koppla till GDPR senare i kapitlet. Fråga eleverna: vilka appar har ni gett tillgång till mikrofonen?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9025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Källkritik är viktigare än någonsin. Märkningskravet löser inte problemet – den som vill vilseleda struntar i regeln – men gör det lättare att ställa avsändare till svars.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4468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Transparens är den etiska dimension som nämns uttryckligen i det centrala innehållet. Återkom till den i kapitel 4 vid beslutsträd (förklarbart) mot neurala nätverk (svårt att förklara).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0734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Upphovsrätten är juridiskt olöst i många länder. Använd frågorna som diskussionsunderlag snarare än att ge svar.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9354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Detta avsnitt ger underlag för förmåga 4: eleven redogör för lagar och andra bestämmelser som gäller för AI.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4576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Rollfördelning: UNESCO är det globala samvetet, EU lagstiftaren. Betona skillnaden i juridisk tyngd.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7774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 Riskklassa själv: ge grupper tio AI-tillämpningar och låt dem placera dem i klasserna. Facit i tabellen. Utbildning är ett uttryckligt högriskområde i förordningen.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871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Datumen ändras. Säg det till eleverna – det är i sig en lärdom om området. Kontrollera aktuell tidsplan hos DIGG före lektionen.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38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Skolverket avråder från att låta hemuppgifter ensamma ligga till grund för betyg när AI-användning inte kan kontrolleras. Presentera skolans egna riktlinjer här om de finns. Introducera AI-deklarationen (se lärarhandledningen).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83029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Bilden av sexan och nian: två personer på var sin sida ser olika siffror. Båda har rätt utifrån sitt perspektiv. Maskiner får sitt perspektiv från datan.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913155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Exempel: ansiktsigenkänning som fungerar sämre för mörkare hudtoner eftersom modellerna tränats mest på ljushyade ansikten (Buolamwini och Gebru, 2018).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91945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Övning: låt eleverna föreslå en neutral variabel (förnamn, gymnasieprogram, musiksmak) och resonera om vad den kan avslöja.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67481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Vanlig missuppfattning: AI är objektiv eftersom den är matematik. Data bär historiens skevheter och modellen lär sig dem. Mer data löser inte bias om den nya datan är lika skev.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82313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De fem aspekterna i ämnesplanen: demokratiska, sociala, ekonomiska, miljömässiga och säkerhetsmässiga möjligheter och risker.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8473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Demokrati kräver informerade medborgare och tillit till institutioner. AI påverkar båda. Frågan är inte om AI påverkar demokratin utan hur vi använder tekniken. Övning: strukturerad debatt AI stärker demokratin mot AI hotar demokratin.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77350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Låt eleverna beskriva sina flöden muntligt i par i stället för att visa skärmen – personuppgifter.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9755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Ta upp deepfakes mot enskilda i samråd med elevhälsan om du vet att det finns aktuella fall i gruppen. Ha skolans rutin för kränkningar redo. Diskussionsfråga: vad lär man sig av en vän som säger emot, som en AI sällan gör?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4334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Vanlig missuppfattning: eleverna underskattar miljöpåverkan eftersom den är osynlig. Diskussionsfråga: hur skulle man kunna ta reda på nettoeffekten?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2025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Skydd: kodord i familjen, verifiera via annan kanal, misstänksamhet vid brådska och hemlighetsmakeri. Lägg tyngdpunkten på skyddet, inte på hotet.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27047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Säkerhetsmässiga risker är en egen aspekt i det centrala innehållet. Sant/falskt-övningen om säkerhet i läromedlet passar som avslutning.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62362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Frågan handlar inte bara om jobb som försvinner, utan om vem som äger och kontrollerar tekniken och vem som har råd att använda den.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24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71831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Bedömningstillfälle: seminarium eller debatt (förmåga 5), skriftlig uppgift om lagar (förmåga 4).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E009C-35CB-490E-B650-9DAD32FA944D}" type="slidenum">
              <a:rPr lang="sv-SE" smtClean="0"/>
              <a:t>25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872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963DC9-B799-FD09-D4CD-B283222232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80AE3B3-E134-9329-4A5D-6CC362C4D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BA4884-1543-DAB4-95ED-F5550DEA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029807-B39A-3CE0-2CA2-CDBFB97C6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0A193C1-6ADE-716F-719F-27C5E0879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9932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4C014A-9737-DF02-F935-0B5F6CF35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8666316-5FA7-655F-E72D-708D13A33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8C9A96-FD21-AAAB-14CC-8D7D98325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35F7CE4-329F-FA2B-5094-F54AED2C2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1EBA53-807D-A38B-18DE-CF3AEC2DF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631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8B3856-6AB5-F19C-1198-C3C34DCA3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DF37860-71CE-8D92-CD83-962DCC5467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4632B4C-AA05-D1FC-DA0B-97CAA9C36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6476804-E3BB-D534-9FDA-2E19A8308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6DCC90-7C0A-1970-0E0F-E09E30D64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47975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4E6A89-D7EF-3851-C030-669E05BCF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B93A0A-4312-75D6-57DE-0C7CD2570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133DBA2-BE39-D757-4311-7E824093F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402774B-39B1-5444-04C6-0ECE1FAD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7C7F918-39CE-5138-51F7-02BC3735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717C1FF-76AD-B5F3-295A-AF2BD3ECE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9419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F98317-780D-6109-98BB-5BF1AD54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D9E2B60-A65B-1F87-6A14-90953B41E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295725A-030C-7129-69F8-77E0EB737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F52E40B-90FE-D6FE-F8CB-17C15DA5A5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9304256-B601-A417-FCEC-F2CD730B71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252314E-88D8-3873-5221-9B8F458AB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4993FF3-799A-F14A-7CD0-BCE6F6518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02B279A-E58B-637A-8440-1A5A34ED7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088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1C2FC2-341B-DB5B-33A5-B3049C6E3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C3CCDED-EC2C-D945-0190-7C15E5DE0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19CDCE4-F064-846F-3362-8C66A434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C19C5E9-4333-62B8-EE95-0CBF1822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140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770F815-8580-6F6F-C9DD-BCF9AB1F2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F044422-30C6-F8BE-47A8-2EE9847E7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70BD88E-662F-E025-C600-CD48FD85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535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DAC034-5119-19FB-EE81-7EEE8BDA5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0830BB1-EE5C-6E56-54FA-37A026149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32BA670-C9D9-AD05-97B2-659F85769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34F1CDD-6452-D342-6413-3662017DE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387F6EE-9C99-8E10-9C7E-2778B26CE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9501600-570D-EC91-F215-9F649778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611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8ADD9D-B012-84EB-5CB6-9B0CE1825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ABD755F-7687-95BC-8A6A-DBF698E7B4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AA1DC1E-5CC3-3D77-B938-666687B43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AB9B238-4EBC-120D-0113-F9882E620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912FE8D-8E84-591F-2CCB-AAE59626E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4345F4B-678E-B4F3-014C-61FE21C0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3689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5D01A2-3652-27EF-BCF6-1BF5BB171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83E6F61-4B1E-59F2-37C0-7DF0B40D7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08EE3D8-CAAB-BCF6-A66A-AF6E71A3F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BD4552-5010-B6DA-FEBB-51C32D5B3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2DF9E6-0B3D-97C9-DA47-4BE57C805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3037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BD15F04-0F7F-9750-8F8A-913A18797C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0D6E163-C06D-0165-06F0-A6C8FC29F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3239A2E-CF37-2E28-B84D-4AE1B8BA3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D2C951-ACFB-171D-E3F6-FA2930A18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12D1B4A-FA50-E2CE-3688-FEFF58CF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1489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BECA3C7-D038-7A46-247D-555CF8AD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7A73AEE-7FA9-172F-59F3-4A21FED01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4A98D5D-E957-A233-13DB-F1D51F194A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5F680-C4A9-48C6-BE34-7AEF851D1FD3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3106C2A-FDD5-62FF-4BCD-03F7710994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A05A3AA-C937-65C9-F2CA-7AB1CBA56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AFA936-A909-4229-A0DF-60095C46BE0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038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D46375D-7699-50CD-506F-21EF42D397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F35C2E67-647B-53CE-8F9C-5FF83CA968F0}"/>
              </a:ext>
            </a:extLst>
          </p:cNvPr>
          <p:cNvSpPr/>
          <p:nvPr/>
        </p:nvSpPr>
        <p:spPr>
          <a:xfrm>
            <a:off x="7620000" y="-1778000"/>
            <a:ext cx="6604000" cy="6604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08A93887-70A2-A365-E0E3-BCAE7DBCE01F}"/>
              </a:ext>
            </a:extLst>
          </p:cNvPr>
          <p:cNvSpPr/>
          <p:nvPr/>
        </p:nvSpPr>
        <p:spPr>
          <a:xfrm>
            <a:off x="9652000" y="3810000"/>
            <a:ext cx="4572000" cy="4572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DD7B1AF-4136-309C-9794-00FA493C8DC4}"/>
              </a:ext>
            </a:extLst>
          </p:cNvPr>
          <p:cNvSpPr txBox="1"/>
          <p:nvPr/>
        </p:nvSpPr>
        <p:spPr>
          <a:xfrm>
            <a:off x="609600" y="889000"/>
            <a:ext cx="762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C7C7E8"/>
                </a:solidFill>
                <a:latin typeface="Segoe UI" panose="020B0502040204020203" pitchFamily="34" charset="0"/>
              </a:rPr>
              <a:t>AI-LÄROMEDEL · INTRODUKTION TILL ARTIFICIELL INTELLIGENS</a:t>
            </a: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28FBD831-87C9-505D-C00C-7215BBA81DFA}"/>
              </a:ext>
            </a:extLst>
          </p:cNvPr>
          <p:cNvSpPr/>
          <p:nvPr/>
        </p:nvSpPr>
        <p:spPr>
          <a:xfrm>
            <a:off x="609600" y="1397000"/>
            <a:ext cx="1168400" cy="11684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698BFAB-F4A5-6437-7F6E-44F8D0CCA04A}"/>
              </a:ext>
            </a:extLst>
          </p:cNvPr>
          <p:cNvSpPr txBox="1"/>
          <p:nvPr/>
        </p:nvSpPr>
        <p:spPr>
          <a:xfrm>
            <a:off x="609600" y="1549400"/>
            <a:ext cx="1168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4400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C1C138-35E8-0951-741C-E91B71AF0B94}"/>
              </a:ext>
            </a:extLst>
          </p:cNvPr>
          <p:cNvSpPr txBox="1"/>
          <p:nvPr/>
        </p:nvSpPr>
        <p:spPr>
          <a:xfrm>
            <a:off x="609600" y="2921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400" b="1">
                <a:solidFill>
                  <a:srgbClr val="FFFFFF"/>
                </a:solidFill>
                <a:latin typeface="Segoe UI" panose="020B0502040204020203" pitchFamily="34" charset="0"/>
              </a:rPr>
              <a:t>AI i samhället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CD607FD-E1C3-F83D-F4B4-10E49BD5EE35}"/>
              </a:ext>
            </a:extLst>
          </p:cNvPr>
          <p:cNvSpPr txBox="1"/>
          <p:nvPr/>
        </p:nvSpPr>
        <p:spPr>
          <a:xfrm>
            <a:off x="609600" y="4699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C7C7E8"/>
                </a:solidFill>
                <a:latin typeface="Segoe UI" panose="020B0502040204020203" pitchFamily="34" charset="0"/>
              </a:rPr>
              <a:t>Etik, integritet, deepfakes, lagar, demokrati, sociala relationer, miljö, säkerhet och ekonomi. Hur styr vi tekniken – eller styr den oss?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53EEB0E0-A460-A46E-7924-1DACFA29667D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F7877381-D7F6-82F8-6A37-3CC2C6AB07B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802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86FE714-FF8B-93B9-1193-05F3BBC45B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53BB8E9-BFCB-408E-692A-C961487A6A04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2.1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F02769B-4445-132F-700A-B0744F391509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Etiska principer för AI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25DE76D-C9C6-DB1F-CE07-DA4C76795424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Etik: principer för vad som är rätt och fel – även när ingen ser.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6E3B69C-4BA2-65D3-E6FC-9A9FA0335C4A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B5D6687-8342-BB49-CBC9-5F97F252F19A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36698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BA7870E-270E-5E02-96CB-5C9D65683E1F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Fem etiska dimensioner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E3F6C7F-A25A-7732-C31D-D04BAEB5CB7C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Ett ramverk för att granska hur AI används.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162A5105-5DC4-6C84-64BD-D4FC0C8D2F1C}"/>
              </a:ext>
            </a:extLst>
          </p:cNvPr>
          <p:cNvSpPr/>
          <p:nvPr/>
        </p:nvSpPr>
        <p:spPr>
          <a:xfrm>
            <a:off x="6096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F4B0CFB8-1CB9-BF3B-7028-D8AF9FAF5343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3574056-6E66-36D5-0195-BC4BA5358AA6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3DCD75C-9E3B-811E-BA4E-EC05791C47FD}"/>
              </a:ext>
            </a:extLst>
          </p:cNvPr>
          <p:cNvSpPr txBox="1"/>
          <p:nvPr/>
        </p:nvSpPr>
        <p:spPr>
          <a:xfrm>
            <a:off x="8128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Integritet och säkerhet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89A7FB7-1650-9298-CD8D-A2DE6281A6F6}"/>
              </a:ext>
            </a:extLst>
          </p:cNvPr>
          <p:cNvSpPr txBox="1"/>
          <p:nvPr/>
        </p:nvSpPr>
        <p:spPr>
          <a:xfrm>
            <a:off x="8128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Persondata samlas in och kan användas för att styra, manipulera eller övervaka.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9DBE91AF-DD88-7C5A-3FA4-D4C2DF1FDD21}"/>
              </a:ext>
            </a:extLst>
          </p:cNvPr>
          <p:cNvSpPr/>
          <p:nvPr/>
        </p:nvSpPr>
        <p:spPr>
          <a:xfrm>
            <a:off x="28448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6C995FDB-B05E-8E38-89B8-1385C632F19B}"/>
              </a:ext>
            </a:extLst>
          </p:cNvPr>
          <p:cNvSpPr/>
          <p:nvPr/>
        </p:nvSpPr>
        <p:spPr>
          <a:xfrm>
            <a:off x="30480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5FF9A556-D012-5836-3030-4F8A8154D925}"/>
              </a:ext>
            </a:extLst>
          </p:cNvPr>
          <p:cNvSpPr txBox="1"/>
          <p:nvPr/>
        </p:nvSpPr>
        <p:spPr>
          <a:xfrm>
            <a:off x="30480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B3A68D01-90F6-CE0C-20F4-80EFE2000846}"/>
              </a:ext>
            </a:extLst>
          </p:cNvPr>
          <p:cNvSpPr txBox="1"/>
          <p:nvPr/>
        </p:nvSpPr>
        <p:spPr>
          <a:xfrm>
            <a:off x="30480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Desinformation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1E6EE12-2236-237A-47C2-88EE3078631B}"/>
              </a:ext>
            </a:extLst>
          </p:cNvPr>
          <p:cNvSpPr txBox="1"/>
          <p:nvPr/>
        </p:nvSpPr>
        <p:spPr>
          <a:xfrm>
            <a:off x="30480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AI skapar övertygande text, bild och video som sprids för att vilseleda.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8D9F9266-067E-492D-0FE9-C2EA819C62AE}"/>
              </a:ext>
            </a:extLst>
          </p:cNvPr>
          <p:cNvSpPr/>
          <p:nvPr/>
        </p:nvSpPr>
        <p:spPr>
          <a:xfrm>
            <a:off x="50800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47C54102-01F1-D45B-AA81-E19FAE9F8449}"/>
              </a:ext>
            </a:extLst>
          </p:cNvPr>
          <p:cNvSpPr/>
          <p:nvPr/>
        </p:nvSpPr>
        <p:spPr>
          <a:xfrm>
            <a:off x="52832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3E4FCDDE-EE92-3B4D-9E97-A7468A02DF5C}"/>
              </a:ext>
            </a:extLst>
          </p:cNvPr>
          <p:cNvSpPr txBox="1"/>
          <p:nvPr/>
        </p:nvSpPr>
        <p:spPr>
          <a:xfrm>
            <a:off x="52832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78F71377-7591-DCF9-7644-1C29449BA9C7}"/>
              </a:ext>
            </a:extLst>
          </p:cNvPr>
          <p:cNvSpPr txBox="1"/>
          <p:nvPr/>
        </p:nvSpPr>
        <p:spPr>
          <a:xfrm>
            <a:off x="52832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Förklarbarhet och transparens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0C121FF3-8532-3E52-52EA-BE1C9F26B19A}"/>
              </a:ext>
            </a:extLst>
          </p:cNvPr>
          <p:cNvSpPr txBox="1"/>
          <p:nvPr/>
        </p:nvSpPr>
        <p:spPr>
          <a:xfrm>
            <a:off x="52832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Kan vi förstå varför systemet beslutade som det gjorde?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F249FC13-3516-1AA9-9E9C-F75C4216277A}"/>
              </a:ext>
            </a:extLst>
          </p:cNvPr>
          <p:cNvSpPr/>
          <p:nvPr/>
        </p:nvSpPr>
        <p:spPr>
          <a:xfrm>
            <a:off x="73152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A291F53C-7D39-468E-3660-716F063225EC}"/>
              </a:ext>
            </a:extLst>
          </p:cNvPr>
          <p:cNvSpPr/>
          <p:nvPr/>
        </p:nvSpPr>
        <p:spPr>
          <a:xfrm>
            <a:off x="75184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AB00FC53-65CE-66F1-006E-B92C57E80EF0}"/>
              </a:ext>
            </a:extLst>
          </p:cNvPr>
          <p:cNvSpPr txBox="1"/>
          <p:nvPr/>
        </p:nvSpPr>
        <p:spPr>
          <a:xfrm>
            <a:off x="75184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4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C9F80F7B-9E44-D940-AF1F-851D03C10F8C}"/>
              </a:ext>
            </a:extLst>
          </p:cNvPr>
          <p:cNvSpPr txBox="1"/>
          <p:nvPr/>
        </p:nvSpPr>
        <p:spPr>
          <a:xfrm>
            <a:off x="75184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Partiskhet och rättvisa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642B5C71-6563-BEB6-3F53-93BF6BFFA44B}"/>
              </a:ext>
            </a:extLst>
          </p:cNvPr>
          <p:cNvSpPr txBox="1"/>
          <p:nvPr/>
        </p:nvSpPr>
        <p:spPr>
          <a:xfrm>
            <a:off x="75184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Skev data ger skeva beslut – bias.</a:t>
            </a:r>
          </a:p>
        </p:txBody>
      </p:sp>
      <p:sp>
        <p:nvSpPr>
          <p:cNvPr id="24" name="Rektangel: rundade hörn 23">
            <a:extLst>
              <a:ext uri="{FF2B5EF4-FFF2-40B4-BE49-F238E27FC236}">
                <a16:creationId xmlns:a16="http://schemas.microsoft.com/office/drawing/2014/main" id="{5CDD8917-5890-9644-1A81-5117A5060466}"/>
              </a:ext>
            </a:extLst>
          </p:cNvPr>
          <p:cNvSpPr/>
          <p:nvPr/>
        </p:nvSpPr>
        <p:spPr>
          <a:xfrm>
            <a:off x="9550400" y="2032000"/>
            <a:ext cx="2032000" cy="3810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Ellips 24">
            <a:extLst>
              <a:ext uri="{FF2B5EF4-FFF2-40B4-BE49-F238E27FC236}">
                <a16:creationId xmlns:a16="http://schemas.microsoft.com/office/drawing/2014/main" id="{13ECFC3D-B59B-44AF-C490-5F1A706FF884}"/>
              </a:ext>
            </a:extLst>
          </p:cNvPr>
          <p:cNvSpPr/>
          <p:nvPr/>
        </p:nvSpPr>
        <p:spPr>
          <a:xfrm>
            <a:off x="97536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textruta 25">
            <a:extLst>
              <a:ext uri="{FF2B5EF4-FFF2-40B4-BE49-F238E27FC236}">
                <a16:creationId xmlns:a16="http://schemas.microsoft.com/office/drawing/2014/main" id="{7278C3BC-AF40-2C00-947D-B19A533CBECB}"/>
              </a:ext>
            </a:extLst>
          </p:cNvPr>
          <p:cNvSpPr txBox="1"/>
          <p:nvPr/>
        </p:nvSpPr>
        <p:spPr>
          <a:xfrm>
            <a:off x="97536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5</a:t>
            </a:r>
          </a:p>
        </p:txBody>
      </p:sp>
      <p:sp>
        <p:nvSpPr>
          <p:cNvPr id="27" name="textruta 26">
            <a:extLst>
              <a:ext uri="{FF2B5EF4-FFF2-40B4-BE49-F238E27FC236}">
                <a16:creationId xmlns:a16="http://schemas.microsoft.com/office/drawing/2014/main" id="{28F4B8BF-EB64-27FA-EF21-95AE7E307F33}"/>
              </a:ext>
            </a:extLst>
          </p:cNvPr>
          <p:cNvSpPr txBox="1"/>
          <p:nvPr/>
        </p:nvSpPr>
        <p:spPr>
          <a:xfrm>
            <a:off x="9753600" y="2921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 b="1">
                <a:solidFill>
                  <a:srgbClr val="1A1A2E"/>
                </a:solidFill>
                <a:latin typeface="Segoe UI" panose="020B0502040204020203" pitchFamily="34" charset="0"/>
              </a:rPr>
              <a:t>Plagiering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D0CE1505-38C3-BDF9-9E1A-CB78E51AC4EF}"/>
              </a:ext>
            </a:extLst>
          </p:cNvPr>
          <p:cNvSpPr txBox="1"/>
          <p:nvPr/>
        </p:nvSpPr>
        <p:spPr>
          <a:xfrm>
            <a:off x="9753600" y="3556000"/>
            <a:ext cx="1625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Vem äger AI-genererat material, och vad hände med källorna?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0DB0745E-8774-5BD4-6C47-D22457596F27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4356A680-FB58-2AC1-0D30-E432673401C1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72216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A205343-07BE-B69E-FFF6-BCCC48FB3FE4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Integritet och säkerhet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C2C3527-0359-6995-3E57-A7AB5EAEAC8C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AI-system samlar in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var vi är, vad vi köper, skriver och läser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Datan kan användas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för att styra uppmärksamhet, manipulera köp – i värsta fall övervaka medborgare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Exempel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AI-leksaker med mikrofon och kamera som skickar barns röster till företag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Rätten till privatliv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är en mänsklig rättighet. AI måste designas med integritetsskydd och tydliga regler för data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83626BD8-C296-A1AA-90F8-CD2048526E55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59DF830-0FF4-4593-2ADA-8D427C62BF8A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🔒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06E9EC0-003D-EE38-0840-F381DEF2886E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2DC214F-C618-6ED6-2253-8DE6EB13133E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776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5A4251B-8FBF-2869-C166-B348B50EBE8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Desinformation och deepfakes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4F4B084-A441-14AD-0166-E9ADB65DF89F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Desinformation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avsiktligt felaktig information som sprids planerat för att vilseleda – misstag är något annat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Exempel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AI-bild av en haj på en översvämmad motorväg sprids som nyhet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Deepfake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AI-genererat eller manipulerat material som ser äkta ut – fabricerade uttalanden, falska nyheter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AI slop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massproducerat lågkvalitativt innehåll som fyller sökmotorer och flöden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Märkning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enligt EU:s AI-förordning ska AI-genererat material som ser äkta ut märkas (sedan augusti 2026)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30077A70-7456-821D-334E-66EE04162454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4C6D5C0-57E5-54FA-1652-D2D9192A98D0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38C7476-B680-E60A-383E-5EF5817C23A0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Deepfake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D74F492-F92F-16FB-F447-7C171116D671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AI-genererat eller AI-manipulerat material (bild, ljud, video) som ser verkligt ut men är fabricerat.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47555113-7D80-D31B-4B20-95C7E5A8D60D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5F1E025-7ECC-5AE2-ED9D-F447FC35E8D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33273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DC246A7-34E8-FC27-4AA2-58F705DFC04B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Förklarbarhet och transparens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CFCAD10-EA1E-665C-DD9F-26692FBC012C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Problemet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streamingtjänsten rekommenderar – men kan sällan förklara varför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Transparens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användaren ska kunna förstå hur systemet fungerar, varför det beslutar som det gör och vem som är avsändare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Särskilt viktigt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system som bedömer texter, beslutar om lån – eller betyg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Det räcker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med insyn i principerna, inte matematiken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Utan transparens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går det inte att granska, lita på eller korrigera systemet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EC8B9756-E083-3BF4-1028-2835677AFD86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B75DAE2-A46E-5041-CD16-E8E5E6570923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9CF1D53-7236-AE95-7DD5-8AC3927B6DD4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Transparens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F88F3E1-328E-408A-E5ED-C50EE3F93E05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Förmågan att förstå och förklara hur ett AI-system fattar sina beslut.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576A74F-5360-9823-DB65-E51D8DF11B3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DEF7BDF-0F0E-8222-B424-DE83FED7793B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987860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CB06621-2C27-0FD8-0ED1-A2F9A7A4E01F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Plagiering och upphovsrätt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E88C74B-DA7C-362A-682B-8FECEB86A007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Generativ AI tränas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på böcker, artiklar, bilder och musik som människor skapat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Uppsats utan källor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en form av plagiering – AI anger sällan varifrån innehållet kommer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Olösta frågor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ska skapare av träningsdata kompenseras? Vem äger ett AI-genererat verk? Är en bild i en konstnärs stil plagiering?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I skolan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var öppen med hur du använt AI – precis som när du anger källor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613EED41-B288-9F93-2717-F342F52FA9EA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D339A94-4EF8-0604-83F1-4E29E54E2DC8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📝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406747F-8AC7-B5EE-3685-3FD40EA0CFA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B7DC035-0748-13E9-8035-4B21F40B530E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878744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E680E56-594D-685F-05C2-C076AB8654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920ED44-794D-037F-8A36-08609B5A3942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2.2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86337E2-8D8B-F0AC-6170-E6A15CE47D39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Lagar och riktlinjer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B6F0292-CCC9-3713-E0AB-300595225622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UNESCO, EU:s AI-förordning, GDPR – och vad som gäller i skolan.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1A00992-2945-C3D8-057D-0885B5B6AE1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47A91CB-CD0F-431A-CC9B-32B57EAD56AC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89358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ACC9A110-8E21-D1CC-2291-1C76DA9F2159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UNESCO och EU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18D5B3AB-5DFC-7FFD-B0D4-6D50B858A2B6}"/>
              </a:ext>
            </a:extLst>
          </p:cNvPr>
          <p:cNvSpPr/>
          <p:nvPr/>
        </p:nvSpPr>
        <p:spPr>
          <a:xfrm>
            <a:off x="6096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EB56E37-5DDC-8064-5DE3-5E0F9152D553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UNESCO (2021)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7BCEE1F-65B1-ED87-7792-27BB6CEB7BB6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Första globala etiska rekommendationerna för AI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Mänskliga rättigheter, värdighet, rättvisa, transparens, hållbarhet, inkludering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Hela världen – men inte juridiskt bindande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Vägleder regeringar och företag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80A0D94A-1515-A2F9-E0D8-ECAB387E0A6F}"/>
              </a:ext>
            </a:extLst>
          </p:cNvPr>
          <p:cNvSpPr/>
          <p:nvPr/>
        </p:nvSpPr>
        <p:spPr>
          <a:xfrm>
            <a:off x="62484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E304A12A-0047-AA23-95AA-CCBE329AEECB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EU – AI-förordningen (AI Act)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4F2C01F-C85D-5693-5B91-827430B2514E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Tillförlitlig AI ska vara laglig, etisk och robust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Trädde i kraft 2024 – världens första heltäckande AI-lag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Juridiskt bindande för alla som verkar inom EU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Riskklasser med krav per nivå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9BB7976B-6773-9AA2-666C-7590B6AFF65D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6ABE9E6-F114-E0B8-511B-4A9E629649C8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50764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568EF2F7-C5A9-2101-6BCA-8D121925AB05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AI-förordningens fyra riskklasser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3E26B77D-9EFB-3593-4BBF-7C6DF9F24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832901"/>
              </p:ext>
            </p:extLst>
          </p:nvPr>
        </p:nvGraphicFramePr>
        <p:xfrm>
          <a:off x="609600" y="1397000"/>
          <a:ext cx="1097280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0">
                  <a:extLst>
                    <a:ext uri="{9D8B030D-6E8A-4147-A177-3AD203B41FA5}">
                      <a16:colId xmlns:a16="http://schemas.microsoft.com/office/drawing/2014/main" val="2932283456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1628050832"/>
                    </a:ext>
                  </a:extLst>
                </a:gridCol>
                <a:gridCol w="5638800">
                  <a:extLst>
                    <a:ext uri="{9D8B030D-6E8A-4147-A177-3AD203B41FA5}">
                      <a16:colId xmlns:a16="http://schemas.microsoft.com/office/drawing/2014/main" val="3597232232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Riskklass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Vad gäller?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300" b="1">
                          <a:solidFill>
                            <a:srgbClr val="FFFFFF"/>
                          </a:solidFill>
                          <a:latin typeface="Segoe UI" panose="020B0502040204020203" pitchFamily="34" charset="0"/>
                        </a:rPr>
                        <a:t>Exempel</a:t>
                      </a:r>
                    </a:p>
                  </a:txBody>
                  <a:tcPr>
                    <a:solidFill>
                      <a:srgbClr val="1A1A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5993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Oacceptabel risk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Förbjuds helt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Social poängsättning av medborgare; AI som läser av elevers känslor i klassrummet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64257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Hög risk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Strikt reglering, krav på mänsklig tillsyn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Medicinska diagnosverktyg; AI som sorterar jobbansökningar; AI som avgör antagning eller bedömer elever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813409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Begränsad risk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Krav på transparens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Chattbottar måste berätta att de är AI; deepfakes ska märkas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49558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Minimal risk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Inga särskilda krav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>
                          <a:solidFill>
                            <a:srgbClr val="1A1A2E"/>
                          </a:solidFill>
                          <a:latin typeface="Segoe UI" panose="020B0502040204020203" pitchFamily="34" charset="0"/>
                        </a:rPr>
                        <a:t>AI i spel, spamfilter</a:t>
                      </a:r>
                    </a:p>
                  </a:txBody>
                  <a:tcPr>
                    <a:solidFill>
                      <a:srgbClr val="F3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009871"/>
                  </a:ext>
                </a:extLst>
              </a:tr>
            </a:tbl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A8AAE730-166A-8AFC-2405-575BA965D522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E23A1BE-D05F-3202-C4E7-ED40B9C1B3F9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330760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F45469C2-E952-E615-8F64-D55BE783BA4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AI-förordningen införs stegvis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3235CA7-6014-3008-2635-7A12B4E153FA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2024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förordningen träder i kraft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Februari 2025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förbuden börjar gälla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Augusti 2026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transparenskraven gäller – chattbottar och deepfakes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December 2027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de flesta kraven på högrisksystem (framflyttade för att myndigheter och företag ska hinna)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AI-kompetens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den som använder AI i sin verksamhet ska se till att personalen har tillräcklig kunskap – det gäller även skolor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30724C4B-47B6-37DB-E1B6-522E5ACDAC76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A71414B-D9FF-A8FE-9B01-A5D4CC5816B4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7C7A594-DF93-AD57-5623-35C02C6859A6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AI-förordningen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85AD85E-BDDA-80CB-C603-784244FE76CA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EU:s juridiskt bindande AI-lag (AI Act) som klassificerar AI-system efter fyra risknivåer.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AD2D95F-F368-AFF2-7141-A41FA999D86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10275EFE-F782-1F14-7CDB-6BE986E92F5E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476525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A05777A-00A2-DAB9-3804-F6DFBF5ECBA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Vad gäller i svensk skola?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E60756E-3BC9-2307-2659-75F8009DF645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Personuppgifter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namn, klass, bilder eller igenkännbara texter i ett AI-verktyg omfattas av GDPR. Skriv inget du inte skulle säga högt i klassrummet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Risk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AI som hjälper dig skriva och öva är låg risk; AI som bedömer eller övervakar är hög risk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Riktlinjer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Skolverket rekommenderar att varje skola har nedskrivna regler – fråga din lärare vad som gäller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Åldersgränser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många AI-tjänster kräver 13 eller 18 år. Använd skolans verktyg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Betyg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sätts alltid av läraren. Räkna med bedömning i klassrummet, muntligt eller på prov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Öppenhet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var öppen med hur du använt AI – som med källor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5CCB707A-B357-0CA9-A741-8F3BF859B669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CFE37AB-FA03-99FE-D8CC-1F7875077F03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🏫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FB049DE-BCE3-09DB-FEEA-773241644928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E1570CE-A705-5327-52C8-F2DC936A7B05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671865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761FF83-E868-796E-E3CF-363186EA7CB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9B2C896-8F89-E58A-2E25-5F3D2B683691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2.3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18E896C-BD4B-07E5-4A87-000C27689340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Bias och perspektiv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CB147CF-5DD1-26D8-A01E-03DF5D25F619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Var vi står avgör vad vi ser. Det gäller maskiner också.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74C1E065-0D78-64E2-68AC-5116006DB606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7B22687D-3DA1-6E74-3EE7-E812C67D4E34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843138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BD8302BD-E9A4-4B69-EA20-0D5E1FF824D8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Hur uppstår algoritmisk bias?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31E769E-0E99-5DDE-60F9-16E2E02B813B}"/>
              </a:ext>
            </a:extLst>
          </p:cNvPr>
          <p:cNvSpPr txBox="1"/>
          <p:nvPr/>
        </p:nvSpPr>
        <p:spPr>
          <a:xfrm>
            <a:off x="609600" y="1270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">
                <a:solidFill>
                  <a:srgbClr val="5A5A7A"/>
                </a:solidFill>
                <a:latin typeface="Segoe UI" panose="020B0502040204020203" pitchFamily="34" charset="0"/>
              </a:rPr>
              <a:t>Bias uppstår inte för att AI:n vill vara orättvis.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C07B3112-D92F-E9E4-B158-D735F7110739}"/>
              </a:ext>
            </a:extLst>
          </p:cNvPr>
          <p:cNvSpPr/>
          <p:nvPr/>
        </p:nvSpPr>
        <p:spPr>
          <a:xfrm>
            <a:off x="609600" y="2032000"/>
            <a:ext cx="2590800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1DE16360-D7B9-8B6C-6FB7-5A21BA1E76A1}"/>
              </a:ext>
            </a:extLst>
          </p:cNvPr>
          <p:cNvSpPr/>
          <p:nvPr/>
        </p:nvSpPr>
        <p:spPr>
          <a:xfrm>
            <a:off x="812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F8D23A7-FDF1-9DFB-2EBB-4DE24779C49A}"/>
              </a:ext>
            </a:extLst>
          </p:cNvPr>
          <p:cNvSpPr txBox="1"/>
          <p:nvPr/>
        </p:nvSpPr>
        <p:spPr>
          <a:xfrm>
            <a:off x="812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EA8477CB-03C6-C0D9-22AD-3D298052753A}"/>
              </a:ext>
            </a:extLst>
          </p:cNvPr>
          <p:cNvSpPr txBox="1"/>
          <p:nvPr/>
        </p:nvSpPr>
        <p:spPr>
          <a:xfrm>
            <a:off x="812800" y="2921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Skev träningsdata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78D3B67-F36A-C010-A242-3C09857B8A94}"/>
              </a:ext>
            </a:extLst>
          </p:cNvPr>
          <p:cNvSpPr txBox="1"/>
          <p:nvPr/>
        </p:nvSpPr>
        <p:spPr>
          <a:xfrm>
            <a:off x="812800" y="3556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Datan är ofullständig eller historiskt snedvriden. Partiskheten kan förstärkas över tid.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4BAB3B00-D8CA-BB11-B48E-C0841963A7FD}"/>
              </a:ext>
            </a:extLst>
          </p:cNvPr>
          <p:cNvSpPr/>
          <p:nvPr/>
        </p:nvSpPr>
        <p:spPr>
          <a:xfrm>
            <a:off x="3403600" y="2032000"/>
            <a:ext cx="2590800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>
            <a:extLst>
              <a:ext uri="{FF2B5EF4-FFF2-40B4-BE49-F238E27FC236}">
                <a16:creationId xmlns:a16="http://schemas.microsoft.com/office/drawing/2014/main" id="{1008CFDB-5B61-65AF-4C62-5FAA042EA961}"/>
              </a:ext>
            </a:extLst>
          </p:cNvPr>
          <p:cNvSpPr/>
          <p:nvPr/>
        </p:nvSpPr>
        <p:spPr>
          <a:xfrm>
            <a:off x="36068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5A9423CA-2F71-02DB-9AF5-6920420A6038}"/>
              </a:ext>
            </a:extLst>
          </p:cNvPr>
          <p:cNvSpPr txBox="1"/>
          <p:nvPr/>
        </p:nvSpPr>
        <p:spPr>
          <a:xfrm>
            <a:off x="3606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61AF072-C661-2302-E72E-D86FA97BC3D8}"/>
              </a:ext>
            </a:extLst>
          </p:cNvPr>
          <p:cNvSpPr txBox="1"/>
          <p:nvPr/>
        </p:nvSpPr>
        <p:spPr>
          <a:xfrm>
            <a:off x="3606800" y="2921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Algoritmens konstruktion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C0EAAD92-2556-A030-7580-6DA4D4D87ADB}"/>
              </a:ext>
            </a:extLst>
          </p:cNvPr>
          <p:cNvSpPr txBox="1"/>
          <p:nvPr/>
        </p:nvSpPr>
        <p:spPr>
          <a:xfrm>
            <a:off x="3606800" y="3556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Utvecklarens antaganden – medvetna eller omedvetna – byggs in i regler och parametrar.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7FC6D3F8-8CCA-9CB9-1F32-79FFC641B1A5}"/>
              </a:ext>
            </a:extLst>
          </p:cNvPr>
          <p:cNvSpPr/>
          <p:nvPr/>
        </p:nvSpPr>
        <p:spPr>
          <a:xfrm>
            <a:off x="6197600" y="2032000"/>
            <a:ext cx="2590800" cy="3175000"/>
          </a:xfrm>
          <a:prstGeom prst="roundRect">
            <a:avLst>
              <a:gd name="adj" fmla="val 6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Ellips 14">
            <a:extLst>
              <a:ext uri="{FF2B5EF4-FFF2-40B4-BE49-F238E27FC236}">
                <a16:creationId xmlns:a16="http://schemas.microsoft.com/office/drawing/2014/main" id="{29183BD0-1C0D-9F13-B2F9-A5B23DBCC91C}"/>
              </a:ext>
            </a:extLst>
          </p:cNvPr>
          <p:cNvSpPr/>
          <p:nvPr/>
        </p:nvSpPr>
        <p:spPr>
          <a:xfrm>
            <a:off x="6400800" y="2235200"/>
            <a:ext cx="508000" cy="508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46EB7945-8B63-B349-3CC9-9C81BD35DB0C}"/>
              </a:ext>
            </a:extLst>
          </p:cNvPr>
          <p:cNvSpPr txBox="1"/>
          <p:nvPr/>
        </p:nvSpPr>
        <p:spPr>
          <a:xfrm>
            <a:off x="6400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8376B94E-DF20-B586-C0C4-C9A877AF638C}"/>
              </a:ext>
            </a:extLst>
          </p:cNvPr>
          <p:cNvSpPr txBox="1"/>
          <p:nvPr/>
        </p:nvSpPr>
        <p:spPr>
          <a:xfrm>
            <a:off x="6400800" y="2921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Proxydata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AFADC5ED-B965-5151-6614-6A2D92E30690}"/>
              </a:ext>
            </a:extLst>
          </p:cNvPr>
          <p:cNvSpPr txBox="1"/>
          <p:nvPr/>
        </p:nvSpPr>
        <p:spPr>
          <a:xfrm>
            <a:off x="6400800" y="3556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Känslig data tas bort, men AI:n når den ändå via omvägar.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5C91D178-78F0-883E-2AB8-17A797137A5E}"/>
              </a:ext>
            </a:extLst>
          </p:cNvPr>
          <p:cNvSpPr/>
          <p:nvPr/>
        </p:nvSpPr>
        <p:spPr>
          <a:xfrm>
            <a:off x="8991600" y="2032000"/>
            <a:ext cx="2590800" cy="3175000"/>
          </a:xfrm>
          <a:prstGeom prst="roundRect">
            <a:avLst>
              <a:gd name="adj" fmla="val 6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6AC9FCF0-7031-2088-C7AE-B648AEAAFA44}"/>
              </a:ext>
            </a:extLst>
          </p:cNvPr>
          <p:cNvSpPr/>
          <p:nvPr/>
        </p:nvSpPr>
        <p:spPr>
          <a:xfrm>
            <a:off x="9194800" y="2235200"/>
            <a:ext cx="508000" cy="508000"/>
          </a:xfrm>
          <a:prstGeom prst="ellipse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36D3670C-F45B-D62D-B105-447DC54FA732}"/>
              </a:ext>
            </a:extLst>
          </p:cNvPr>
          <p:cNvSpPr txBox="1"/>
          <p:nvPr/>
        </p:nvSpPr>
        <p:spPr>
          <a:xfrm>
            <a:off x="9194800" y="23241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FFFFFF"/>
                </a:solidFill>
                <a:latin typeface="Segoe UI" panose="020B0502040204020203" pitchFamily="34" charset="0"/>
              </a:rPr>
              <a:t>4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F657EAB-F163-7845-5871-F4BA97A803FD}"/>
              </a:ext>
            </a:extLst>
          </p:cNvPr>
          <p:cNvSpPr txBox="1"/>
          <p:nvPr/>
        </p:nvSpPr>
        <p:spPr>
          <a:xfrm>
            <a:off x="9194800" y="2921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1A1A2E"/>
                </a:solidFill>
                <a:latin typeface="Segoe UI" panose="020B0502040204020203" pitchFamily="34" charset="0"/>
              </a:rPr>
              <a:t>Utvärdering och användning</a:t>
            </a: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9357D94B-8CBE-DDD4-CBA8-AD6730257762}"/>
              </a:ext>
            </a:extLst>
          </p:cNvPr>
          <p:cNvSpPr txBox="1"/>
          <p:nvPr/>
        </p:nvSpPr>
        <p:spPr>
          <a:xfrm>
            <a:off x="9194800" y="3556000"/>
            <a:ext cx="218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>
                <a:solidFill>
                  <a:srgbClr val="1A1A2E"/>
                </a:solidFill>
                <a:latin typeface="Segoe UI" panose="020B0502040204020203" pitchFamily="34" charset="0"/>
              </a:rPr>
              <a:t>Även en neutral modell kan tolkas och användas partiskt.</a:t>
            </a: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9EC337DB-759D-0CC9-4CC8-7004691DCDB1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25" name="textruta 24">
            <a:extLst>
              <a:ext uri="{FF2B5EF4-FFF2-40B4-BE49-F238E27FC236}">
                <a16:creationId xmlns:a16="http://schemas.microsoft.com/office/drawing/2014/main" id="{2A80B23D-D2D6-DBCE-F882-6037291014DA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38550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0F6ABBD-6981-8136-3B2E-DB4919E5DD6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Proxydata – diskriminering via omvägar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4DA86F7-A589-9643-E514-C07E5C1FCB98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Man tar bort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etnicitet ur träningsdatan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Men tränar på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postnummer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Bostadssegregation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gör postnummer till en genväg till etnicitet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Resultat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diskriminering utan att någon programmerat den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Insikt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bias kräver ingen ond avsikt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3C9B1757-BE3E-A7F9-9E7B-C95DAF4ADDE2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04B33B9-AFB5-C205-215E-EF06AD55ECB5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2366CC0-B8A5-794D-75A0-4253E69FEB48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Proxyvariabel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228B1A4-DAE0-70CF-DA0F-8B432C1E50A4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Variabel som indirekt representerar en annan, t.ex. postnummer i stället för etnicitet.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C961FBE-4447-4DF3-33B8-8EEA3F6AEFEA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764FC88-DD5B-485F-53F3-00E3EFABE860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88095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2C33D5A8-61B3-5A70-EAB1-9ED434A3638C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Partisk AI i praktiken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69EE4FF-2725-E425-9B29-5AD451F9AB4A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Amazons rekryterings-AI (2018)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tränad på tio års CV:n där de flesta sökande var män – gav lägre poäng till CV:n som signalerade kvinna. Kunde inte rättas, lades ner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Stereotypa AI-bilder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porträtt av personer i STEM-yrken blev nästan enbart vita, äldre män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Dubbel risk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verktygen kan vara kraftigt partiska – och vi är ibland mindre kritiska när vi tror att AI är neutral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Tekniken förändras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nyare verktyg justerar promptar för mångfald eller nekar vissa promptar. Testa och jämför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CF786446-B1DA-B1CD-E0AC-33835C841B3B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78EE7BFD-5FE8-11A4-3878-24E1E2032347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⚖️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0FE9C44-3023-F1AD-DFF6-747616B83E03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B676193-FAD0-827B-6C1D-50406FA85D61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952893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1578E8B-5410-65A1-40AE-7D6D665946B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46EF11B-D1AD-8AD3-6C9A-23F47C2790BC}"/>
              </a:ext>
            </a:extLst>
          </p:cNvPr>
          <p:cNvSpPr txBox="1"/>
          <p:nvPr/>
        </p:nvSpPr>
        <p:spPr>
          <a:xfrm>
            <a:off x="609600" y="1524000"/>
            <a:ext cx="381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5000" b="1">
                <a:solidFill>
                  <a:srgbClr val="7C3AED"/>
                </a:solidFill>
                <a:latin typeface="Segoe UI" panose="020B0502040204020203" pitchFamily="34" charset="0"/>
              </a:rPr>
              <a:t>2.4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C67D224-47A2-9D3F-C85C-6875DDFF92F2}"/>
              </a:ext>
            </a:extLst>
          </p:cNvPr>
          <p:cNvSpPr txBox="1"/>
          <p:nvPr/>
        </p:nvSpPr>
        <p:spPr>
          <a:xfrm>
            <a:off x="4191000" y="21590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4000" b="1">
                <a:solidFill>
                  <a:srgbClr val="1A1A2E"/>
                </a:solidFill>
                <a:latin typeface="Segoe UI" panose="020B0502040204020203" pitchFamily="34" charset="0"/>
              </a:rPr>
              <a:t>AI och samhället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A92EF77-404F-8F7B-384F-0258F39E0189}"/>
              </a:ext>
            </a:extLst>
          </p:cNvPr>
          <p:cNvSpPr txBox="1"/>
          <p:nvPr/>
        </p:nvSpPr>
        <p:spPr>
          <a:xfrm>
            <a:off x="4191000" y="3619500"/>
            <a:ext cx="7366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>
                <a:solidFill>
                  <a:srgbClr val="5A5A7A"/>
                </a:solidFill>
                <a:latin typeface="Segoe UI" panose="020B0502040204020203" pitchFamily="34" charset="0"/>
              </a:rPr>
              <a:t>Demokrati, normer, sociala relationer, miljö, säkerhet och ekonomi.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2EBA9A7A-DE58-54DD-0E15-2EE43A3A4A6B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E038C12F-FE03-C2E0-8754-53E358E6D15A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509211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DD372743-B10C-A7D5-739F-286A50A4469F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 och demokrati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6802D65D-DCF0-1FEB-25FA-87658A1625BF}"/>
              </a:ext>
            </a:extLst>
          </p:cNvPr>
          <p:cNvSpPr/>
          <p:nvPr/>
        </p:nvSpPr>
        <p:spPr>
          <a:xfrm>
            <a:off x="609600" y="1397000"/>
            <a:ext cx="5334000" cy="41910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5315CD1-DBA9-FC88-7A0D-BB0411CEE4C2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Möjligheter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95051A5-EDC5-3783-78BE-BD9FCA053002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Tillgänglighet: översättning, talsyntes, sammanfattningar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Journalister och myndigheter kan analysera stora datamängder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Lägre trösklar för delaktighet i e-tjänster och samhällsinformation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3C9C504E-217B-6E41-F20D-1EA05B254634}"/>
              </a:ext>
            </a:extLst>
          </p:cNvPr>
          <p:cNvSpPr/>
          <p:nvPr/>
        </p:nvSpPr>
        <p:spPr>
          <a:xfrm>
            <a:off x="6248400" y="1397000"/>
            <a:ext cx="5334000" cy="41910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05C9CB6-8B49-CD09-D3D1-F92F76493F33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Risker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C439312C-4A7A-4892-52C3-BB1E8265F251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Deepfakes och riktad desinformation i val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Filterbubblor: du ser mer av det du redan gillar – polarisering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Rättssäkerhet: AI-beslut måste kunna förstås och överklagas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Maktkoncentration hos ett fåtal teknikföretag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Ett AI-genererat internet gör källkritik svårare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BE386DD-3E4A-EF92-1C10-FF085F7030B9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A0809B6B-B406-BF70-5BCD-0143373DB0D7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496002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5B456CD-F2BC-01B9-EF72-B0CD4E762F7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563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7F0D509E-8A90-261C-493F-03B0E4C349A5}"/>
              </a:ext>
            </a:extLst>
          </p:cNvPr>
          <p:cNvSpPr/>
          <p:nvPr/>
        </p:nvSpPr>
        <p:spPr>
          <a:xfrm>
            <a:off x="-1524000" y="4318000"/>
            <a:ext cx="4572000" cy="4572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7544660-D6E2-26F3-B921-3E970DA1C6AB}"/>
              </a:ext>
            </a:extLst>
          </p:cNvPr>
          <p:cNvSpPr txBox="1"/>
          <p:nvPr/>
        </p:nvSpPr>
        <p:spPr>
          <a:xfrm>
            <a:off x="609600" y="635000"/>
            <a:ext cx="508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200" b="1">
                <a:solidFill>
                  <a:srgbClr val="FFFFFF"/>
                </a:solidFill>
                <a:latin typeface="Segoe UI" panose="020B0502040204020203" pitchFamily="34" charset="0"/>
              </a:rPr>
              <a:t>DISKUTERA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20EBD7D-CE90-7987-3D3C-AA6EF62BE3C1}"/>
              </a:ext>
            </a:extLst>
          </p:cNvPr>
          <p:cNvSpPr txBox="1"/>
          <p:nvPr/>
        </p:nvSpPr>
        <p:spPr>
          <a:xfrm>
            <a:off x="609600" y="1016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FFFFFF"/>
                </a:solidFill>
                <a:latin typeface="Segoe UI" panose="020B0502040204020203" pitchFamily="34" charset="0"/>
              </a:rPr>
              <a:t>Din egen filterbubbla</a:t>
            </a:r>
          </a:p>
        </p:txBody>
      </p:sp>
      <p:sp>
        <p:nvSpPr>
          <p:cNvPr id="6" name="Ellips 5">
            <a:extLst>
              <a:ext uri="{FF2B5EF4-FFF2-40B4-BE49-F238E27FC236}">
                <a16:creationId xmlns:a16="http://schemas.microsoft.com/office/drawing/2014/main" id="{43BCBE4A-4122-2A82-3E8F-50617361673F}"/>
              </a:ext>
            </a:extLst>
          </p:cNvPr>
          <p:cNvSpPr/>
          <p:nvPr/>
        </p:nvSpPr>
        <p:spPr>
          <a:xfrm>
            <a:off x="609600" y="203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F0701C3-1655-FA8E-5AFB-DFCB637FD902}"/>
              </a:ext>
            </a:extLst>
          </p:cNvPr>
          <p:cNvSpPr txBox="1"/>
          <p:nvPr/>
        </p:nvSpPr>
        <p:spPr>
          <a:xfrm>
            <a:off x="609600" y="210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1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D765503-D42F-DABD-1554-EF89E0BF849A}"/>
              </a:ext>
            </a:extLst>
          </p:cNvPr>
          <p:cNvSpPr txBox="1"/>
          <p:nvPr/>
        </p:nvSpPr>
        <p:spPr>
          <a:xfrm>
            <a:off x="1320800" y="208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Vad har algoritmen lärt sig om dig? Vilka ämnen, åsikter och personer dominerar ditt flöde – och vad ser du nästan aldrig?</a:t>
            </a: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6A1AD0F9-C7F6-DF6C-BCB2-9160CEACC358}"/>
              </a:ext>
            </a:extLst>
          </p:cNvPr>
          <p:cNvSpPr/>
          <p:nvPr/>
        </p:nvSpPr>
        <p:spPr>
          <a:xfrm>
            <a:off x="609600" y="330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1C0EFFA-5FD3-780D-2BA6-A189343ACCE3}"/>
              </a:ext>
            </a:extLst>
          </p:cNvPr>
          <p:cNvSpPr txBox="1"/>
          <p:nvPr/>
        </p:nvSpPr>
        <p:spPr>
          <a:xfrm>
            <a:off x="609600" y="337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2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32BEB2F-D35E-3686-F574-EAEA09CBAF0C}"/>
              </a:ext>
            </a:extLst>
          </p:cNvPr>
          <p:cNvSpPr txBox="1"/>
          <p:nvPr/>
        </p:nvSpPr>
        <p:spPr>
          <a:xfrm>
            <a:off x="1320800" y="335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Är filterbubblan alltid dålig? Var går gränsen mellan bra rekommendationer och polarisering – och vem bär ansvaret?</a:t>
            </a: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7544222C-6275-2236-CF54-49769A15F763}"/>
              </a:ext>
            </a:extLst>
          </p:cNvPr>
          <p:cNvSpPr/>
          <p:nvPr/>
        </p:nvSpPr>
        <p:spPr>
          <a:xfrm>
            <a:off x="609600" y="4572000"/>
            <a:ext cx="508000" cy="508000"/>
          </a:xfrm>
          <a:prstGeom prst="ellipse">
            <a:avLst/>
          </a:prstGeom>
          <a:solidFill>
            <a:srgbClr val="FFFFF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EBE3513E-9481-2241-9D27-FECA482E39A9}"/>
              </a:ext>
            </a:extLst>
          </p:cNvPr>
          <p:cNvSpPr txBox="1"/>
          <p:nvPr/>
        </p:nvSpPr>
        <p:spPr>
          <a:xfrm>
            <a:off x="609600" y="4648200"/>
            <a:ext cx="50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b="1">
                <a:solidFill>
                  <a:srgbClr val="2563EB"/>
                </a:solidFill>
                <a:latin typeface="Segoe UI" panose="020B0502040204020203" pitchFamily="34" charset="0"/>
              </a:rPr>
              <a:t>3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23AEC0BB-2AB3-B474-20E3-951F5EBE8DD0}"/>
              </a:ext>
            </a:extLst>
          </p:cNvPr>
          <p:cNvSpPr txBox="1"/>
          <p:nvPr/>
        </p:nvSpPr>
        <p:spPr>
          <a:xfrm>
            <a:off x="1320800" y="4622800"/>
            <a:ext cx="10261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>
                <a:solidFill>
                  <a:srgbClr val="FFFFFF"/>
                </a:solidFill>
                <a:latin typeface="Segoe UI" panose="020B0502040204020203" pitchFamily="34" charset="0"/>
              </a:rPr>
              <a:t>Hur tar du dig ur bubblan? Ge tre konkreta förslag. Vilket skulle du faktiskt göra?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9C0E87A3-74AD-04F2-A689-1CC16EFD902C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7EB8BC48-E7E7-41B5-E50A-A29D5B7F406C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318403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4329327-A8CA-F0B8-81F7-4135F304C7B3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 och sociala relationer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45516B7-C2FB-87DF-79C3-FC40EB3D7BEF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AI-kompisar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alltid tillgängliga, aldrig trötta, håller nästan alltid med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Stöd för en del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öva språk, få sällskap, sätta ord på tankar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Risker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designade för att hålla kvar användaren; en relation utan krav; saknar omdöme i en kris; tystnadsplikt bara enligt företagets villkor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Deepfakes mot enskilda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fabricerade sexuella bilder som mobbning, hot eller utpressning – oftast mot kvinnor och unga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Kan vara brottsligt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olaga integritetsintrång, förtal, barnpornografibrott om personen är under 18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Om det händer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spara bevis, skäms inte, berätta för en vuxen, skolan eller polisen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CF9C517F-7A68-AFA8-2E40-F5F0E3749721}"/>
              </a:ext>
            </a:extLst>
          </p:cNvPr>
          <p:cNvSpPr/>
          <p:nvPr/>
        </p:nvSpPr>
        <p:spPr>
          <a:xfrm>
            <a:off x="8585200" y="1905000"/>
            <a:ext cx="2540000" cy="2540000"/>
          </a:xfrm>
          <a:prstGeom prst="ellipse">
            <a:avLst/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8544351E-F617-2BBB-B190-9466666BD57F}"/>
              </a:ext>
            </a:extLst>
          </p:cNvPr>
          <p:cNvSpPr txBox="1"/>
          <p:nvPr/>
        </p:nvSpPr>
        <p:spPr>
          <a:xfrm>
            <a:off x="8585200" y="2476500"/>
            <a:ext cx="254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sv-SE" sz="8000">
                <a:solidFill>
                  <a:srgbClr val="1A1A2E"/>
                </a:solidFill>
                <a:latin typeface="Segoe UI Emoji" panose="020B0502040204020203" pitchFamily="34" charset="0"/>
              </a:rPr>
              <a:t>💬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2D5EFC2-380F-84C1-A6C9-FB9C9F09F71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8E8D89B-4B9E-1A36-DB6A-A8A6D936DB73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694256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E7FE1C27-045B-4D73-6884-ED5D361E8AA2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 och miljön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54229828-3645-1973-C631-6CEB909F8D9F}"/>
              </a:ext>
            </a:extLst>
          </p:cNvPr>
          <p:cNvSpPr/>
          <p:nvPr/>
        </p:nvSpPr>
        <p:spPr>
          <a:xfrm>
            <a:off x="609600" y="1397000"/>
            <a:ext cx="5334000" cy="41910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2F970CD-3A09-A376-4C28-147AE3600D1A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Kostnader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6832F56-117F-40A0-65E7-CA84ADD22EFC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Träning av stora modeller kräver enorma mängder el – veckor på tusentals grafikkort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Varje fråga till modellen (inferens) drar energi – miljontals gånger om dagen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Datacenter kyls ofta med stora mängder vatten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E-avfall: hårdvara blir snabbt föråldrad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Exakta siffror hemlighålls ofta av företagen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E144E70C-14C4-DD3B-CCDD-11A3AEE8B1B9}"/>
              </a:ext>
            </a:extLst>
          </p:cNvPr>
          <p:cNvSpPr/>
          <p:nvPr/>
        </p:nvSpPr>
        <p:spPr>
          <a:xfrm>
            <a:off x="6248400" y="1397000"/>
            <a:ext cx="5334000" cy="41910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7FBE32A-CD7C-A816-2DC9-0BF06AD4228D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Nytta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255353B-5BAB-85A6-5F89-8BA63F85FE77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Klimatmodellering: analysera klimatdata och simulera scenarier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Energioptimering: elnät, uppvärmning, industri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Miljöövervakning: satellitbilder avslöjar skogsskövling och föroreningar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Nettoeffekten är svår att räkna ut – den beror på hur energin produceras och vad AI ersätter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62538CA-FDB6-3564-7604-0622CE0D6A85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ED78AA9E-9AEB-7E33-A234-FEB5F8162056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909706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55A344E1-5C1A-813B-DC43-838955A5D9B2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 och säkerhet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DCCDF414-F049-14A5-7701-A67A4D054E45}"/>
              </a:ext>
            </a:extLst>
          </p:cNvPr>
          <p:cNvSpPr/>
          <p:nvPr/>
        </p:nvSpPr>
        <p:spPr>
          <a:xfrm>
            <a:off x="6096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149FF7A4-DAA6-E6BB-7823-94ECDCD49863}"/>
              </a:ext>
            </a:extLst>
          </p:cNvPr>
          <p:cNvSpPr txBox="1"/>
          <p:nvPr/>
        </p:nvSpPr>
        <p:spPr>
          <a:xfrm>
            <a:off x="9144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7C3AED"/>
                </a:solidFill>
                <a:latin typeface="Segoe UI" panose="020B0502040204020203" pitchFamily="34" charset="0"/>
              </a:rPr>
              <a:t>AI som verktyg för brott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48E12572-E4A1-9076-F9D1-4B61618B6CDB}"/>
              </a:ext>
            </a:extLst>
          </p:cNvPr>
          <p:cNvSpPr txBox="1"/>
          <p:nvPr/>
        </p:nvSpPr>
        <p:spPr>
          <a:xfrm>
            <a:off x="9144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Felfria, personligt anpassade bedrägerimejl i stor mängd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Röstkloning: några sekunders inspelning räcker – hej mamma-bedrägerier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Deepfake-videomöten som lurar anställda att göra överföringar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Hjälp att skriva skadlig kod sänker tröskeln för angrepp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A20DDA71-352B-08B3-C34B-07F28832D122}"/>
              </a:ext>
            </a:extLst>
          </p:cNvPr>
          <p:cNvSpPr/>
          <p:nvPr/>
        </p:nvSpPr>
        <p:spPr>
          <a:xfrm>
            <a:off x="6248400" y="1397000"/>
            <a:ext cx="5334000" cy="3606800"/>
          </a:xfrm>
          <a:prstGeom prst="roundRect">
            <a:avLst>
              <a:gd name="adj" fmla="val 5000"/>
            </a:avLst>
          </a:prstGeom>
          <a:solidFill>
            <a:srgbClr val="DBEA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9BA622F-E00A-5B84-C958-43B861851D02}"/>
              </a:ext>
            </a:extLst>
          </p:cNvPr>
          <p:cNvSpPr txBox="1"/>
          <p:nvPr/>
        </p:nvSpPr>
        <p:spPr>
          <a:xfrm>
            <a:off x="6553200" y="16510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2563EB"/>
                </a:solidFill>
                <a:latin typeface="Segoe UI" panose="020B0502040204020203" pitchFamily="34" charset="0"/>
              </a:rPr>
              <a:t>Angrepp mot AI-system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934F0489-0CE3-C868-0490-438E5CA9FA19}"/>
              </a:ext>
            </a:extLst>
          </p:cNvPr>
          <p:cNvSpPr txBox="1"/>
          <p:nvPr/>
        </p:nvSpPr>
        <p:spPr>
          <a:xfrm>
            <a:off x="6553200" y="2235200"/>
            <a:ext cx="47244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Promptinjektion: dolda instruktioner i en webbsida eller ett dokument kapar AI-assistenten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Dataförgiftning: manipulerad träningsdata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Vilseledande indata: klistermärken på en stoppskylt läses som hastighetsskylt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Läckor: det du skriver in kan sparas och användas för träning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A1F98630-D775-9961-1A11-87D93DDA3B85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A69E6C5-CE3A-DA14-08B1-9077CC36010E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552131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E6A70139-5529-E867-79DD-4B25CCB3C89E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Autonoma system – och AI som skydd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95CF46F-B376-F2CE-FF8B-0A7728C13075}"/>
              </a:ext>
            </a:extLst>
          </p:cNvPr>
          <p:cNvSpPr txBox="1"/>
          <p:nvPr/>
        </p:nvSpPr>
        <p:spPr>
          <a:xfrm>
            <a:off x="609600" y="13970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Fysiska konsekvenser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självkörande bilar, elnät, sjukhussystem – fel får direkta följder. Hög risk enligt AI-förordningen: testning, mänsklig tillsyn, avstängning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Autonoma vapensystem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väljer och angriper mål utan mänskligt beslut. FN och många stater kräver meningsfull mänsklig kontroll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AI som försvar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spamfilter, bedrägeriövervakning i banker, intrångsdetektering, upptäckt av deepfakes</a:t>
            </a:r>
          </a:p>
          <a:p>
            <a:pPr marL="228600" indent="-228600">
              <a:lnSpc>
                <a:spcPct val="110000"/>
              </a:lnSpc>
              <a:spcAft>
                <a:spcPts val="800"/>
              </a:spcAft>
              <a:buClr>
                <a:srgbClr val="7C3AED"/>
              </a:buClr>
              <a:buFont typeface="+mj-lt"/>
              <a:buChar char="•"/>
            </a:pPr>
            <a:r>
              <a:rPr lang="sv-SE" b="1">
                <a:solidFill>
                  <a:srgbClr val="1A1A2E"/>
                </a:solidFill>
                <a:latin typeface="Segoe UI" panose="020B0502040204020203" pitchFamily="34" charset="0"/>
              </a:rPr>
              <a:t>Kapprustning</a:t>
            </a:r>
            <a:r>
              <a:rPr lang="sv-SE">
                <a:solidFill>
                  <a:srgbClr val="1A1A2E"/>
                </a:solidFill>
                <a:latin typeface="Segoe UI" panose="020B0502040204020203" pitchFamily="34" charset="0"/>
              </a:rPr>
              <a:t> angripare och försvarare använder samma teknik – AI är varken god eller ond i sig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A485EA77-4B9E-9D49-3AD7-631C35884663}"/>
              </a:ext>
            </a:extLst>
          </p:cNvPr>
          <p:cNvSpPr/>
          <p:nvPr/>
        </p:nvSpPr>
        <p:spPr>
          <a:xfrm>
            <a:off x="8128000" y="1524000"/>
            <a:ext cx="3454400" cy="2794000"/>
          </a:xfrm>
          <a:prstGeom prst="roundRect">
            <a:avLst>
              <a:gd name="adj" fmla="val 8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CF1BC47-E8B7-5F46-2BD2-7B5B48F78228}"/>
              </a:ext>
            </a:extLst>
          </p:cNvPr>
          <p:cNvSpPr txBox="1"/>
          <p:nvPr/>
        </p:nvSpPr>
        <p:spPr>
          <a:xfrm>
            <a:off x="8432800" y="17780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000" b="1">
                <a:solidFill>
                  <a:srgbClr val="7C3AED"/>
                </a:solidFill>
                <a:latin typeface="Segoe UI" panose="020B0502040204020203" pitchFamily="34" charset="0"/>
              </a:rPr>
              <a:t>NYCKELBEGREPP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99E37FB-8F0C-82C7-E3D7-C15E924C07F9}"/>
              </a:ext>
            </a:extLst>
          </p:cNvPr>
          <p:cNvSpPr txBox="1"/>
          <p:nvPr/>
        </p:nvSpPr>
        <p:spPr>
          <a:xfrm>
            <a:off x="8432800" y="21082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2000" b="1">
                <a:solidFill>
                  <a:srgbClr val="1A1A2E"/>
                </a:solidFill>
                <a:latin typeface="Segoe UI" panose="020B0502040204020203" pitchFamily="34" charset="0"/>
              </a:rPr>
              <a:t>Promptinjektion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8E6BBFF-5052-4117-593C-937613D46C47}"/>
              </a:ext>
            </a:extLst>
          </p:cNvPr>
          <p:cNvSpPr txBox="1"/>
          <p:nvPr/>
        </p:nvSpPr>
        <p:spPr>
          <a:xfrm>
            <a:off x="8432800" y="2692400"/>
            <a:ext cx="2844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1A1A2E"/>
                </a:solidFill>
                <a:latin typeface="Segoe UI" panose="020B0502040204020203" pitchFamily="34" charset="0"/>
              </a:rPr>
              <a:t>Dolda instruktioner i text som får en AI-assistent att göra något annat än användaren bad om.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B4C9250-82E4-F125-FFC1-ABAD1D2766F6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B9AD2CF-2641-BF0B-B204-C9FC264ED20E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614662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2E6FD6A-CDC3-1620-F1A8-0AAE51FC7954}"/>
              </a:ext>
            </a:extLst>
          </p:cNvPr>
          <p:cNvSpPr txBox="1"/>
          <p:nvPr/>
        </p:nvSpPr>
        <p:spPr>
          <a:xfrm>
            <a:off x="609600" y="4572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000" b="1">
                <a:solidFill>
                  <a:srgbClr val="1A1A2E"/>
                </a:solidFill>
                <a:latin typeface="Segoe UI" panose="020B0502040204020203" pitchFamily="34" charset="0"/>
              </a:rPr>
              <a:t>AI, arbetsmarknaden och ekonomin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7E4C627-BD82-F450-2E08-D23974FBAAAB}"/>
              </a:ext>
            </a:extLst>
          </p:cNvPr>
          <p:cNvSpPr txBox="1"/>
          <p:nvPr/>
        </p:nvSpPr>
        <p:spPr>
          <a:xfrm>
            <a:off x="609600" y="1524000"/>
            <a:ext cx="558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5400" b="1">
                <a:solidFill>
                  <a:srgbClr val="7C3AED"/>
                </a:solidFill>
                <a:latin typeface="Segoe UI" panose="020B0502040204020203" pitchFamily="34" charset="0"/>
              </a:rPr>
              <a:t>100-tals mkr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2BC1A3A-F178-9E7B-3CDD-10BBD04835AB}"/>
              </a:ext>
            </a:extLst>
          </p:cNvPr>
          <p:cNvSpPr txBox="1"/>
          <p:nvPr/>
        </p:nvSpPr>
        <p:spPr>
          <a:xfrm>
            <a:off x="609600" y="3175000"/>
            <a:ext cx="5334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600" b="1">
                <a:solidFill>
                  <a:srgbClr val="5A5A7A"/>
                </a:solidFill>
                <a:latin typeface="Segoe UI" panose="020B0502040204020203" pitchFamily="34" charset="0"/>
              </a:rPr>
              <a:t>kan träningen av en enda toppmodell kosta – bara ett fåtal företag och länder har råd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18F86EE4-9464-3DCE-D017-300AB8EEE76D}"/>
              </a:ext>
            </a:extLst>
          </p:cNvPr>
          <p:cNvSpPr/>
          <p:nvPr/>
        </p:nvSpPr>
        <p:spPr>
          <a:xfrm>
            <a:off x="6604000" y="1524000"/>
            <a:ext cx="4978400" cy="4445000"/>
          </a:xfrm>
          <a:prstGeom prst="roundRect">
            <a:avLst>
              <a:gd name="adj" fmla="val 5000"/>
            </a:avLst>
          </a:prstGeom>
          <a:solidFill>
            <a:srgbClr val="EDE9F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65BD216-B602-44A3-1C60-6ABE0293D478}"/>
              </a:ext>
            </a:extLst>
          </p:cNvPr>
          <p:cNvSpPr txBox="1"/>
          <p:nvPr/>
        </p:nvSpPr>
        <p:spPr>
          <a:xfrm>
            <a:off x="6959600" y="1828800"/>
            <a:ext cx="431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Automatisering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inte bara repetitiva jobb utan text, juridik och programmering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Tempo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hinner arbetsmarknaden anpassa sig? Kräver utbildning och skyddsnät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Maktkoncentration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samma fåtal som i demokratiavsnittet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Global ojämlikhet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länder med kapital, datacenter och kompetens drar ifrån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500" b="1">
                <a:solidFill>
                  <a:srgbClr val="1A1A2E"/>
                </a:solidFill>
                <a:latin typeface="Segoe UI" panose="020B0502040204020203" pitchFamily="34" charset="0"/>
              </a:rPr>
              <a:t>Men också</a:t>
            </a:r>
            <a:r>
              <a:rPr lang="sv-SE" sz="1500">
                <a:solidFill>
                  <a:srgbClr val="1A1A2E"/>
                </a:solidFill>
                <a:latin typeface="Segoe UI" panose="020B0502040204020203" pitchFamily="34" charset="0"/>
              </a:rPr>
              <a:t> lägre trösklar för små aktörer – analys och innehåll blir billigare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5E3FF4C9-8DD5-45A5-1BDE-064CD6C8497F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5A5A7A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5A5A7A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1DE1181-F67F-2B1A-B58C-3ABB18C04664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5A5A7A"/>
                </a:solidFill>
                <a:latin typeface="Segoe UI" panose="020B0502040204020203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597127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3AD697C-3E07-CE85-E962-9A61CC7A46F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1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Ellips 2">
            <a:extLst>
              <a:ext uri="{FF2B5EF4-FFF2-40B4-BE49-F238E27FC236}">
                <a16:creationId xmlns:a16="http://schemas.microsoft.com/office/drawing/2014/main" id="{CF4D9986-146A-0C56-81EB-7888747B8AFA}"/>
              </a:ext>
            </a:extLst>
          </p:cNvPr>
          <p:cNvSpPr/>
          <p:nvPr/>
        </p:nvSpPr>
        <p:spPr>
          <a:xfrm>
            <a:off x="9144000" y="-2540000"/>
            <a:ext cx="6096000" cy="6096000"/>
          </a:xfrm>
          <a:prstGeom prst="ellipse">
            <a:avLst/>
          </a:prstGeom>
          <a:solidFill>
            <a:srgbClr val="7C3AE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5725165-EDF9-9FB5-D1F0-AF26A3248848}"/>
              </a:ext>
            </a:extLst>
          </p:cNvPr>
          <p:cNvSpPr txBox="1"/>
          <p:nvPr/>
        </p:nvSpPr>
        <p:spPr>
          <a:xfrm>
            <a:off x="609600" y="635000"/>
            <a:ext cx="762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3400" b="1">
                <a:solidFill>
                  <a:srgbClr val="FFFFFF"/>
                </a:solidFill>
                <a:latin typeface="Segoe UI" panose="020B0502040204020203" pitchFamily="34" charset="0"/>
              </a:rPr>
              <a:t>Sammanfattning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B8A4F7DA-3598-03D5-0E04-28E4F7366982}"/>
              </a:ext>
            </a:extLst>
          </p:cNvPr>
          <p:cNvSpPr txBox="1"/>
          <p:nvPr/>
        </p:nvSpPr>
        <p:spPr>
          <a:xfrm>
            <a:off x="609600" y="1524000"/>
            <a:ext cx="812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Fem etiska dimensioner: integritet, desinformation, transparens, bias/rättvisa, plagiering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UNESCO ger rekommendationer; EU:s AI-förordning är bindande lag med fyra riskklasser. I skolan gäller dessutom GDPR och Skolverkets råd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Bias uppstår genom skev data, antaganden, proxydata eller partisk användning – inte genom att AI:n vill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AI kan stärka demokratin men också driva filterbubblor, påverkanskampanjer och maktkoncentration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AI påverkar relationer, kräver energi och vatten, används i bedrägerier och kan själv angripas – men är också ett skydd</a:t>
            </a:r>
          </a:p>
          <a:p>
            <a:pPr marL="228600" indent="-228600">
              <a:lnSpc>
                <a:spcPct val="110000"/>
              </a:lnSpc>
              <a:spcAft>
                <a:spcPts val="600"/>
              </a:spcAft>
              <a:buClr>
                <a:srgbClr val="7C3AED"/>
              </a:buClr>
              <a:buFont typeface="+mj-lt"/>
              <a:buChar char="•"/>
            </a:pPr>
            <a:r>
              <a:rPr lang="sv-SE" sz="1600">
                <a:solidFill>
                  <a:srgbClr val="FFFFFF"/>
                </a:solidFill>
                <a:latin typeface="Segoe UI" panose="020B0502040204020203" pitchFamily="34" charset="0"/>
              </a:rPr>
              <a:t>Utvecklingen är kapitalkrävande: konkurrens, global ojämlikhet, koncentration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2474350-1677-DEA3-9363-6DFC3D935E08}"/>
              </a:ext>
            </a:extLst>
          </p:cNvPr>
          <p:cNvSpPr txBox="1"/>
          <p:nvPr/>
        </p:nvSpPr>
        <p:spPr>
          <a:xfrm>
            <a:off x="609600" y="5969000"/>
            <a:ext cx="8128000" cy="381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sv-SE" sz="1300">
                <a:solidFill>
                  <a:srgbClr val="C7C7E8"/>
                </a:solidFill>
                <a:latin typeface="Segoe UI" panose="020B0502040204020203" pitchFamily="34" charset="0"/>
              </a:rPr>
              <a:t>Nästa: Kapitel 3 – Tekniken bakom AI: programmering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01A45B0-4838-5683-002D-A1E92E88E4A6}"/>
              </a:ext>
            </a:extLst>
          </p:cNvPr>
          <p:cNvSpPr txBox="1"/>
          <p:nvPr/>
        </p:nvSpPr>
        <p:spPr>
          <a:xfrm>
            <a:off x="609600" y="6477000"/>
            <a:ext cx="10972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it-IT" sz="900">
                <a:solidFill>
                  <a:srgbClr val="C7C7E8"/>
                </a:solidFill>
                <a:latin typeface="Segoe UI" panose="020B0502040204020203" pitchFamily="34" charset="0"/>
              </a:rPr>
              <a:t>AI-läromedel · Kapitel 2 · bionicreading.se/ai-laromedel · CC BY-SA 4.0</a:t>
            </a:r>
            <a:endParaRPr lang="sv-SE" sz="900">
              <a:solidFill>
                <a:srgbClr val="C7C7E8"/>
              </a:solidFill>
              <a:latin typeface="Segoe UI" panose="020B0502040204020203" pitchFamily="34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1C7F989-5165-6EB0-2A04-993BC54EFD4E}"/>
              </a:ext>
            </a:extLst>
          </p:cNvPr>
          <p:cNvSpPr txBox="1"/>
          <p:nvPr/>
        </p:nvSpPr>
        <p:spPr>
          <a:xfrm>
            <a:off x="10820400" y="6477000"/>
            <a:ext cx="76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sv-SE" sz="900">
                <a:solidFill>
                  <a:srgbClr val="C7C7E8"/>
                </a:solidFill>
                <a:latin typeface="Segoe UI" panose="020B0502040204020203" pitchFamily="34" charset="0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798150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2843</Words>
  <Application>Microsoft Office PowerPoint</Application>
  <PresentationFormat>Anpassad</PresentationFormat>
  <Paragraphs>310</Paragraphs>
  <Slides>25</Slides>
  <Notes>25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Segoe UI</vt:lpstr>
      <vt:lpstr>Segoe UI Emoji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Conny Lindgren</dc:creator>
  <cp:lastModifiedBy>Conny Lindgren</cp:lastModifiedBy>
  <cp:revision>1</cp:revision>
  <dcterms:created xsi:type="dcterms:W3CDTF">2026-09-17T10:05:24Z</dcterms:created>
  <dcterms:modified xsi:type="dcterms:W3CDTF">2026-09-17T10:05:24Z</dcterms:modified>
</cp:coreProperties>
</file>