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041CF-9AE7-46AB-8092-08924A655AA1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A62C26-C32D-412E-961A-3AA4C64D38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0234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Lärandemål: förklara vad AI är och varför definition saknas; beskriva Turingtestet och det kinesiska rummet; skilja smal AI från stark AI; redogöra för historien; förklara grundprincipen indata → modell → beslut; beskriva robotikens loop; ge exempel på när AI respektive människan är överlägsen; resonera om intelligens och medvetande. Tidsåtgång: 2–3 lektioner översiktligt, upp till 8 med alla övningar.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7326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Inled gärna med frågan: Vad använde du för AI i går? De flesta har använt flera system utan att tänka på det.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5332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Alan Turing ställde frågan Kan maskiner tänka? redan 1950 och bytte ut den mot ett praktiskt kriterium: Turingtestet. Poängtera att bristen på definition inte är ett problem för kursen – vi arbetar med förmågor i stället.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7403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Låt eleverna lägga till egna exempel. Alla exempel här är smal AI – återkom till det på nästa bild.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4245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Kapitel 3 fördjupar sök och optimering, kapitel 4 maskininlärning, förstärkningsinlärning och generativ AI.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4837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Ett sätt att avgöra om ett system använder AI: Kan det uppfatta världen? Lära sig? Resonera? Kommunicera på naturligt språk? Ju fler ja, desto mer AI.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5973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Vanlig missuppfattning: att chattbottar är stark AI eftersom de kan prata om allt. Bred språkförmåga är fortfarande smal AI – modellen gör en sak, gissar nästa ord.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9997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Nyckelbegrepp: AI-modell – en matematisk konstruktion som kan tränas för att skapa intelligent beteende. Central insikt: AI har inga egna mål eller värderingar; resultatet beror på data och instruktioner.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2646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Exempel: dammsugarrobot (sensorer känner av väggar, AI planerar väg, motorer styr), självkörande bil (kamera, radar, lidar – körbeslut – ratt, gas, broms), industrirobot (kraftsensorer – positionsberäkning – robotarm). Övning i läromedlet: Para ihop robotikens byggstenar.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3129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Detta är ett eget betygskriterium: eleven gör jämförelser av mänsklig och artificiell intelligens. AI:s styrkor gäller avgränsade uppgifter med mycket data. Så fort uppgiften kräver sammanhang, omdöme eller ansvar behövs människan – därför beslutsstöd, inte beslutsfattare, i vård, skola och rättsväsende.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9030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Det här avsnittet är filosofiskt. Låt det ta tid – det är här förmåga 3 (jämförelse människa/AI) byggs.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8977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Maskiner kan simulera förståelse utan att ha den. Det är skiljelinjen som Turingtestet och det kinesiska rummet handlar om.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53180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Övning: låt klassen ställa frågor till en chattbott på storskärm och försöka avslöja maskinen. Vad säger det om Turingtestet att det blivit så svårt? Deep Blue slog Kasparov 1997, AlphaGo vann i go 2016 – imponerande, men samma fråga kvarstår: förstår de?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35239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Inga facitsvar. Fråga 2: lyft systemsvaret (hela rummet förstår) och Searles invändning. Fråga 3: kopplingen till kapitel 2 – det spelar roll när någon ska stå till svars för ett beslut.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6477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Övning: dela ut milstolparna på lappar och låt grupper lägga dem i ordning innan de ser tidslinjen.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78021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Tidig forskning kallades symbolisk AI: logiska regler. General Problem Solver löste pussel men datorerna var för svaga. På 1980-talet imiterade expertsystem läkare (t.ex. Mycin) men var dyra att underhålla.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6996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Vanlig missuppfattning: att AI-utvecklingen gått stadigt framåt. Pendeln mellan entusiasm och besvikelse är själva mönstret.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91052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Ingen faktor räcker ensam. I kombination förklarar de tempot. Drivkrafter bakom utvecklingen av AI är en egen punkt i det centrala innehållet.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3708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Bra repetitionsbild. Låt eleverna para ihop varje princip med ett exempel från kapitlet.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4239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Avsluta med självtestet i läromedlet som exit ticket.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62C26-C32D-412E-961A-3AA4C64D3820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7347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2E9F22-DFD7-DD06-FC5B-E4E0FF0F7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F3C7EB9-88BE-61A1-DAE6-E94039149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77B2A9B-CCA4-7EBD-32E5-71A7F0D9F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879B-4D96-49D3-A10B-FA560C0E6217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7EFD619-8535-6E1D-CC7F-457AFFEA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2618FC8-D990-F4BF-0F15-B691F1D6E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C126-5F02-417A-9EC5-8449364155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7897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ADFE54-2281-111C-B1C5-2F05719DD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2CB2044-FEE6-071F-F88C-F0FD00D04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3264AE8-135C-AB0F-15BF-D21FC5E7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879B-4D96-49D3-A10B-FA560C0E6217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EC9F5F5-3E65-B037-DE38-6C3A568E2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AEAB7D7-AE07-760E-F40C-472C47F00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C126-5F02-417A-9EC5-8449364155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9112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E89F19-2563-389F-4610-E4DBC7B2F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81D2857-1576-8A6E-C03E-7773E6BE7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DE8E799-5C81-F4B9-8C84-7922CB8EA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879B-4D96-49D3-A10B-FA560C0E6217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50E98C-1F24-4B78-5141-C6C3B3D4D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521B929-B801-040B-0A96-65B2797D1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C126-5F02-417A-9EC5-8449364155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470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EB723E-463A-67B7-7086-2D9650457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D721D0F-C038-BD1E-4A76-5AB3F37745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45E2CE6-B949-1BFE-F8F8-72A0BD1B0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7012AA-8D08-8C5D-522D-5C764CA6A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879B-4D96-49D3-A10B-FA560C0E6217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BD28F7A-47B0-8FFF-04E5-A26492007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AB6175C-3A98-BE57-96DA-00AC415BB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C126-5F02-417A-9EC5-8449364155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380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25DF4B-EA54-7202-11DA-0A67FA689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3EA9577-B94F-89D6-7BD0-3403F8C1B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765E3A0-B4B7-887B-3D15-57C8E7CFF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DDC83A0-685F-A721-8A05-DE76F756CC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298F540-74EC-7CE3-F0B7-C9461BC4A6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A68D5F6-6409-05EC-D57B-4E80A9219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879B-4D96-49D3-A10B-FA560C0E6217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067929B-F8F3-8C44-28AE-2F8565874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BA46BAD-CFFE-F096-4C08-0FAF2A2B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C126-5F02-417A-9EC5-8449364155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3970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CFBECA-89C3-6182-2BF2-07977ACA2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495DF0E-CE74-C81E-A069-41DB5AD22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879B-4D96-49D3-A10B-FA560C0E6217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09EB041-F386-68DC-5C06-F82699294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678FBAA-4F7F-BB10-2BFB-6AC3CDC3A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C126-5F02-417A-9EC5-8449364155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2470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88D476E-4472-3FDF-5B40-71A00D997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879B-4D96-49D3-A10B-FA560C0E6217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EA56ACD-1783-46FE-B07E-52945AE9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59FED0D-AC40-6E2C-322B-F5D4E75CC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C126-5F02-417A-9EC5-8449364155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0281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5A8626-3BC1-9A0F-952D-91BC1349B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4304BFD-6014-8B44-E136-3945B0D52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D20AD89-3BFB-603A-B786-B7B4D7945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5E9E411-508D-0277-9CC1-6E9E92661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879B-4D96-49D3-A10B-FA560C0E6217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7FB96A0-3ABC-8E9B-9855-CDF50B02F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7944E51-964E-D9BC-E636-9C3D6DF34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C126-5F02-417A-9EC5-8449364155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390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589FE2-C990-24F6-0A15-186FC6BCA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659389C-F4D8-BEF7-5B48-0822F4C71B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D3AC2DB-D458-CE06-2BEA-C633913CB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F7CD9CF-4EFA-0214-1632-3CB91E1DF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879B-4D96-49D3-A10B-FA560C0E6217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9EEDE59-54D6-5B42-10D5-12677FFF9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F309278-9AA5-7836-A368-C6D525F6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C126-5F02-417A-9EC5-8449364155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0466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104B71-11B5-BC0F-03C4-FD09DA735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800871C-B6AC-2ADB-F047-C6D602A7D2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83584EE-507F-A623-A2A1-67FF0CBB1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879B-4D96-49D3-A10B-FA560C0E6217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DF39E1F-DF41-9E27-B938-D3FA6057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8110B0E-D4FD-2D77-E925-14D827B89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C126-5F02-417A-9EC5-8449364155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993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B913B3C-A59F-7C96-F722-54BA48076C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41BE384-EA89-F54B-80DE-08BF55F2F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43AE7CB-E7F4-3FAA-51D5-682141346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879B-4D96-49D3-A10B-FA560C0E6217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D92BB6F-D605-2BFE-308E-72B3E8387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9B3A4D9-5AD3-0AD9-0B43-D6E78B2CD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1C126-5F02-417A-9EC5-8449364155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1301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D903194-1CE9-A8E0-B7B3-F14E11BEE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3C00FDC-04F5-93D7-F007-4411D2601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7444ED5-5B69-8FC2-532D-8B9A77CC37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7D879B-4D96-49D3-A10B-FA560C0E6217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2996063-92EC-D381-E456-D2867AD29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5BE1CB2-DCDE-9EB2-890E-E300281FA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21C126-5F02-417A-9EC5-8449364155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9438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8B8A4D44-1A4A-DFC5-69EE-822B1CCCB12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3E63FDA0-2ABD-1D4B-62A6-A97381F83C3C}"/>
              </a:ext>
            </a:extLst>
          </p:cNvPr>
          <p:cNvSpPr/>
          <p:nvPr/>
        </p:nvSpPr>
        <p:spPr>
          <a:xfrm>
            <a:off x="7620000" y="-1778000"/>
            <a:ext cx="6604000" cy="6604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F3FF6BEC-04B5-C826-80F3-54375DBF4C39}"/>
              </a:ext>
            </a:extLst>
          </p:cNvPr>
          <p:cNvSpPr/>
          <p:nvPr/>
        </p:nvSpPr>
        <p:spPr>
          <a:xfrm>
            <a:off x="9652000" y="3810000"/>
            <a:ext cx="4572000" cy="4572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B40E7947-51C5-A229-E1DA-727C694464E5}"/>
              </a:ext>
            </a:extLst>
          </p:cNvPr>
          <p:cNvSpPr txBox="1"/>
          <p:nvPr/>
        </p:nvSpPr>
        <p:spPr>
          <a:xfrm>
            <a:off x="609600" y="889000"/>
            <a:ext cx="762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 b="1">
                <a:solidFill>
                  <a:srgbClr val="C7C7E8"/>
                </a:solidFill>
                <a:latin typeface="Segoe UI" panose="020B0502040204020203" pitchFamily="34" charset="0"/>
              </a:rPr>
              <a:t>AI-LÄROMEDEL · INTRODUKTION TILL ARTIFICIELL INTELLIGENS</a:t>
            </a:r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2B9C7CF5-3D74-A5EB-A1B6-E1BF673AB28A}"/>
              </a:ext>
            </a:extLst>
          </p:cNvPr>
          <p:cNvSpPr/>
          <p:nvPr/>
        </p:nvSpPr>
        <p:spPr>
          <a:xfrm>
            <a:off x="609600" y="1397000"/>
            <a:ext cx="1168400" cy="11684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BA731C45-2CD1-BD7D-FBD3-BF50F1BA1B7C}"/>
              </a:ext>
            </a:extLst>
          </p:cNvPr>
          <p:cNvSpPr txBox="1"/>
          <p:nvPr/>
        </p:nvSpPr>
        <p:spPr>
          <a:xfrm>
            <a:off x="609600" y="1549400"/>
            <a:ext cx="1168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4400" b="1">
                <a:solidFill>
                  <a:srgbClr val="FFFFFF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DFA693B6-39F0-D2F0-D3FB-AAF98732AFEA}"/>
              </a:ext>
            </a:extLst>
          </p:cNvPr>
          <p:cNvSpPr txBox="1"/>
          <p:nvPr/>
        </p:nvSpPr>
        <p:spPr>
          <a:xfrm>
            <a:off x="609600" y="2921000"/>
            <a:ext cx="812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400" b="1">
                <a:solidFill>
                  <a:srgbClr val="FFFFFF"/>
                </a:solidFill>
                <a:latin typeface="Segoe UI" panose="020B0502040204020203" pitchFamily="34" charset="0"/>
              </a:rPr>
              <a:t>Introduktion till AI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E6A635BC-1229-F89B-5321-C0878A99CFC3}"/>
              </a:ext>
            </a:extLst>
          </p:cNvPr>
          <p:cNvSpPr txBox="1"/>
          <p:nvPr/>
        </p:nvSpPr>
        <p:spPr>
          <a:xfrm>
            <a:off x="609600" y="4699000"/>
            <a:ext cx="812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C7C7E8"/>
                </a:solidFill>
                <a:latin typeface="Segoe UI" panose="020B0502040204020203" pitchFamily="34" charset="0"/>
              </a:rPr>
              <a:t>Vad är artificiell intelligens? Turingtestet, smal och stark AI, grundprincipen, robotik, AI mot människa – och historien fram till i dag.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BDCAA03-7BDF-21D0-2656-A66312D147A2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C7C7E8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C7C7E8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EE613472-F823-42FD-5FB8-47123A908500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C7C7E8"/>
                </a:solidFill>
                <a:latin typeface="Segoe UI" panose="020B0502040204020203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9387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370222F-9B5D-DC88-08AB-DEDDCB5B4C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66CD384-9908-BA4A-300E-AC4FC79281D1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1.1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5463E72-EEE5-D87E-9A67-84C79268BE3F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Vad är artificiell intelligens?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522E468B-F1B4-8D3B-0C73-8515195621B1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En 70 år gammal idé utan enig definition – men med en gemensam kärna.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126859B0-2F3B-E907-4B50-2FA6DD5FA74E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28423AE4-357A-D92F-D0A3-46D67C7D6429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60595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EAF84DF6-8F75-FBB6-4306-9CCD0A6BE598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Två sätt att beskriva AI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8065590-3D74-6137-652F-86EC1472C62F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Förstå intelligens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tillräckligt väl för att kunna bygga in förmågan i maskiner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Få datorer att göra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sådant som tidigare bara människor kunde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Läromedlets samlingsnamn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datorprogram och robotar som utför uppgifter som normalt kräver mänsklig intelligens – lära, anpassa, förstå språk, lösa problem, planera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Rörligt mål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teknik som kallades AI för 30 år sedan är i dag grundläggande datavetenskap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9E424E19-2286-77E1-4EC4-2902C0B795C4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34D4F36-13A7-3A06-7E67-BD17E5410A2A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569BED44-C4E2-E373-4BDC-ECF12CF176B2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Artificiell intelligens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9317A447-9175-DB71-A2C4-FCC157B8412E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System som utför uppgifter som normalt kräver mänsklig intelligens.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42E0A4EF-0CCD-C871-3168-6589146DD6B0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B2EFD7CF-62DB-CF9E-5F3A-DA9DB30E510B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34060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B488E400-1A34-D206-1E58-D976CFDEEEC9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AI i vardagen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5E4BDE2-2DFA-7E3C-B85A-6C6568FF195E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Röstassistenter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Siri, Google Assistant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Ansiktsigenkänning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Face ID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Kameror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läser registreringsskyltar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Vården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avgör om hudförändringar är farliga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Sociala medier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anpassar flödet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Bilar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självkörning, avbländning, körfältsassistans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D5160888-B603-480D-7D6F-1E12F98D9820}"/>
              </a:ext>
            </a:extLst>
          </p:cNvPr>
          <p:cNvSpPr/>
          <p:nvPr/>
        </p:nvSpPr>
        <p:spPr>
          <a:xfrm>
            <a:off x="8585200" y="1905000"/>
            <a:ext cx="2540000" cy="2540000"/>
          </a:xfrm>
          <a:prstGeom prst="ellipse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D7B967B-4D6F-1DC5-45C6-8E91F32DCD9D}"/>
              </a:ext>
            </a:extLst>
          </p:cNvPr>
          <p:cNvSpPr txBox="1"/>
          <p:nvPr/>
        </p:nvSpPr>
        <p:spPr>
          <a:xfrm>
            <a:off x="8585200" y="24765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8000">
                <a:solidFill>
                  <a:srgbClr val="1A1A2E"/>
                </a:solidFill>
                <a:latin typeface="Segoe UI Emoji" panose="020B0502040204020203" pitchFamily="34" charset="0"/>
              </a:rPr>
              <a:t>🤖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744E511-77E9-F5C4-94CC-876E92194069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73659ED-81F6-2EEB-D7F9-55DD1EFF0EA5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73097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9BAB1AC1-8E6F-58BD-32C6-F0483CCF790C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Fem sätt att bygga AI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F5CEECB9-9BFF-2BE7-2652-70ADA7948464}"/>
              </a:ext>
            </a:extLst>
          </p:cNvPr>
          <p:cNvSpPr txBox="1"/>
          <p:nvPr/>
        </p:nvSpPr>
        <p:spPr>
          <a:xfrm>
            <a:off x="609600" y="1270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">
                <a:solidFill>
                  <a:srgbClr val="5A5A7A"/>
                </a:solidFill>
                <a:latin typeface="Segoe UI" panose="020B0502040204020203" pitchFamily="34" charset="0"/>
              </a:rPr>
              <a:t>Historiskt har AI byggts på flera olika sätt. Alla används fortfarande.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D8F8864F-1EE1-64D8-11E5-A97CD0350DA8}"/>
              </a:ext>
            </a:extLst>
          </p:cNvPr>
          <p:cNvSpPr/>
          <p:nvPr/>
        </p:nvSpPr>
        <p:spPr>
          <a:xfrm>
            <a:off x="6096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677FAAEE-8448-269E-E472-59D487CB30CB}"/>
              </a:ext>
            </a:extLst>
          </p:cNvPr>
          <p:cNvSpPr/>
          <p:nvPr/>
        </p:nvSpPr>
        <p:spPr>
          <a:xfrm>
            <a:off x="8128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B8F1A1D6-AE11-EAC9-06B0-A88AF9A4E1F2}"/>
              </a:ext>
            </a:extLst>
          </p:cNvPr>
          <p:cNvSpPr txBox="1"/>
          <p:nvPr/>
        </p:nvSpPr>
        <p:spPr>
          <a:xfrm>
            <a:off x="812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208045A-CE97-2A32-2240-80409C93C712}"/>
              </a:ext>
            </a:extLst>
          </p:cNvPr>
          <p:cNvSpPr txBox="1"/>
          <p:nvPr/>
        </p:nvSpPr>
        <p:spPr>
          <a:xfrm>
            <a:off x="8128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Regelbaserad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CBA5F9AE-F67F-7973-AB70-7EB43F68F453}"/>
              </a:ext>
            </a:extLst>
          </p:cNvPr>
          <p:cNvSpPr txBox="1"/>
          <p:nvPr/>
        </p:nvSpPr>
        <p:spPr>
          <a:xfrm>
            <a:off x="8128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Följer fasta instruktioner, lär sig inget nytt. Äldre schackprogram.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40114115-1898-5D33-89B1-B4F2D6335B5A}"/>
              </a:ext>
            </a:extLst>
          </p:cNvPr>
          <p:cNvSpPr/>
          <p:nvPr/>
        </p:nvSpPr>
        <p:spPr>
          <a:xfrm>
            <a:off x="28448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343E5DA7-0129-2845-5413-1B52E32B290D}"/>
              </a:ext>
            </a:extLst>
          </p:cNvPr>
          <p:cNvSpPr/>
          <p:nvPr/>
        </p:nvSpPr>
        <p:spPr>
          <a:xfrm>
            <a:off x="3048000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777F0874-4E9F-85A4-553A-C59BBF325494}"/>
              </a:ext>
            </a:extLst>
          </p:cNvPr>
          <p:cNvSpPr txBox="1"/>
          <p:nvPr/>
        </p:nvSpPr>
        <p:spPr>
          <a:xfrm>
            <a:off x="30480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D3E0C5C0-03C8-558F-6CCE-DCEA566EF006}"/>
              </a:ext>
            </a:extLst>
          </p:cNvPr>
          <p:cNvSpPr txBox="1"/>
          <p:nvPr/>
        </p:nvSpPr>
        <p:spPr>
          <a:xfrm>
            <a:off x="30480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Sök och optimering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BDAA2800-FCED-5AD8-953A-8E26AE635BEC}"/>
              </a:ext>
            </a:extLst>
          </p:cNvPr>
          <p:cNvSpPr txBox="1"/>
          <p:nvPr/>
        </p:nvSpPr>
        <p:spPr>
          <a:xfrm>
            <a:off x="30480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Hittar bästa lösningen genom att pröva alternativ. GPS, spel.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D2AC701E-1F31-D147-1631-1DAD0780E48B}"/>
              </a:ext>
            </a:extLst>
          </p:cNvPr>
          <p:cNvSpPr/>
          <p:nvPr/>
        </p:nvSpPr>
        <p:spPr>
          <a:xfrm>
            <a:off x="50800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66479F4C-810E-AE59-ED5F-CD994E73C42D}"/>
              </a:ext>
            </a:extLst>
          </p:cNvPr>
          <p:cNvSpPr/>
          <p:nvPr/>
        </p:nvSpPr>
        <p:spPr>
          <a:xfrm>
            <a:off x="52832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381A166E-6168-BC4D-0F77-7431D36887A9}"/>
              </a:ext>
            </a:extLst>
          </p:cNvPr>
          <p:cNvSpPr txBox="1"/>
          <p:nvPr/>
        </p:nvSpPr>
        <p:spPr>
          <a:xfrm>
            <a:off x="52832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DA6ABE18-0FAD-582A-B593-32239CAE9447}"/>
              </a:ext>
            </a:extLst>
          </p:cNvPr>
          <p:cNvSpPr txBox="1"/>
          <p:nvPr/>
        </p:nvSpPr>
        <p:spPr>
          <a:xfrm>
            <a:off x="52832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Maskininlärning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CEB80E99-152C-99AE-9599-B0B5D27207BD}"/>
              </a:ext>
            </a:extLst>
          </p:cNvPr>
          <p:cNvSpPr txBox="1"/>
          <p:nvPr/>
        </p:nvSpPr>
        <p:spPr>
          <a:xfrm>
            <a:off x="52832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Tränas på data för att förutsäga eller kategorisera. Spamfilter, ansiktsigenkänning.</a:t>
            </a: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A8BDB4C8-9BA0-278B-33FA-6730FBCFDD93}"/>
              </a:ext>
            </a:extLst>
          </p:cNvPr>
          <p:cNvSpPr/>
          <p:nvPr/>
        </p:nvSpPr>
        <p:spPr>
          <a:xfrm>
            <a:off x="73152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83C31B9C-329C-2AFD-A092-A7ACDF2DF3F7}"/>
              </a:ext>
            </a:extLst>
          </p:cNvPr>
          <p:cNvSpPr/>
          <p:nvPr/>
        </p:nvSpPr>
        <p:spPr>
          <a:xfrm>
            <a:off x="7518400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79D7827B-B9F2-47C7-D232-ED2E6DA1815A}"/>
              </a:ext>
            </a:extLst>
          </p:cNvPr>
          <p:cNvSpPr txBox="1"/>
          <p:nvPr/>
        </p:nvSpPr>
        <p:spPr>
          <a:xfrm>
            <a:off x="75184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4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19C04DA6-4840-1E8E-A3FE-1B0D9B20E8B6}"/>
              </a:ext>
            </a:extLst>
          </p:cNvPr>
          <p:cNvSpPr txBox="1"/>
          <p:nvPr/>
        </p:nvSpPr>
        <p:spPr>
          <a:xfrm>
            <a:off x="75184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Förstärkning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45D202C3-9237-58DC-49E8-EFD8EE097349}"/>
              </a:ext>
            </a:extLst>
          </p:cNvPr>
          <p:cNvSpPr txBox="1"/>
          <p:nvPr/>
        </p:nvSpPr>
        <p:spPr>
          <a:xfrm>
            <a:off x="75184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Förstärkningsinlärning: lär sig genom belöning och straff. Spel-AI, robotar.</a:t>
            </a:r>
          </a:p>
        </p:txBody>
      </p:sp>
      <p:sp>
        <p:nvSpPr>
          <p:cNvPr id="24" name="Rektangel: rundade hörn 23">
            <a:extLst>
              <a:ext uri="{FF2B5EF4-FFF2-40B4-BE49-F238E27FC236}">
                <a16:creationId xmlns:a16="http://schemas.microsoft.com/office/drawing/2014/main" id="{EBFA4DE3-626A-F719-3210-717CE94E5C1A}"/>
              </a:ext>
            </a:extLst>
          </p:cNvPr>
          <p:cNvSpPr/>
          <p:nvPr/>
        </p:nvSpPr>
        <p:spPr>
          <a:xfrm>
            <a:off x="95504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Ellips 24">
            <a:extLst>
              <a:ext uri="{FF2B5EF4-FFF2-40B4-BE49-F238E27FC236}">
                <a16:creationId xmlns:a16="http://schemas.microsoft.com/office/drawing/2014/main" id="{C03DB91A-ECA0-8DA6-12CB-2E232A46ABF8}"/>
              </a:ext>
            </a:extLst>
          </p:cNvPr>
          <p:cNvSpPr/>
          <p:nvPr/>
        </p:nvSpPr>
        <p:spPr>
          <a:xfrm>
            <a:off x="97536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4F8BCE83-3504-7146-E1B4-22C1294034F7}"/>
              </a:ext>
            </a:extLst>
          </p:cNvPr>
          <p:cNvSpPr txBox="1"/>
          <p:nvPr/>
        </p:nvSpPr>
        <p:spPr>
          <a:xfrm>
            <a:off x="97536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5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71085520-FD93-F02D-1A1B-F437837027AF}"/>
              </a:ext>
            </a:extLst>
          </p:cNvPr>
          <p:cNvSpPr txBox="1"/>
          <p:nvPr/>
        </p:nvSpPr>
        <p:spPr>
          <a:xfrm>
            <a:off x="97536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Generativ AI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5E4E197D-8096-295D-9265-F278AB2B9A19}"/>
              </a:ext>
            </a:extLst>
          </p:cNvPr>
          <p:cNvSpPr txBox="1"/>
          <p:nvPr/>
        </p:nvSpPr>
        <p:spPr>
          <a:xfrm>
            <a:off x="97536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Skapar nytt innehåll: text, bild, ljud, video. Chattbottar, bildgeneratorer.</a:t>
            </a: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FDA7B1E8-D358-21FE-BC1B-803AA1CF6DCA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69AADEF0-C5B9-D0C0-E933-DB42DCAC4FD0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02211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A217C587-2653-F901-8D8F-96E6D8D952A8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AI:s sju förmågor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97C9853-C8C1-9A4D-0FA4-A085555414EE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Planering och problemlösning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söker bland alternativ och väljer väg mot ett mål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Perception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tolkar bilder, ljud, text och sensordata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Lärande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förbättras av erfarenhet och data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Representation och resonemang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bygger interna modeller och drar slutsatser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Naturlig interaktion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kommunicerar via tal och text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Adaptivitet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anpassar sig till nya situationer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Autonomi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agerar utan ständig mänsklig styrning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F3A6F2AE-B4E1-19EE-F86C-F93FDDE6EF4D}"/>
              </a:ext>
            </a:extLst>
          </p:cNvPr>
          <p:cNvSpPr/>
          <p:nvPr/>
        </p:nvSpPr>
        <p:spPr>
          <a:xfrm>
            <a:off x="8585200" y="1905000"/>
            <a:ext cx="2540000" cy="2540000"/>
          </a:xfrm>
          <a:prstGeom prst="ellipse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EC505E1-0480-7FEB-4DD9-BB44CD434A9A}"/>
              </a:ext>
            </a:extLst>
          </p:cNvPr>
          <p:cNvSpPr txBox="1"/>
          <p:nvPr/>
        </p:nvSpPr>
        <p:spPr>
          <a:xfrm>
            <a:off x="8585200" y="24765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8000">
                <a:solidFill>
                  <a:srgbClr val="1A1A2E"/>
                </a:solidFill>
                <a:latin typeface="Segoe UI Emoji" panose="020B0502040204020203" pitchFamily="34" charset="0"/>
              </a:rPr>
              <a:t>🧠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565D508-7EBE-7E58-639B-E0F334D0D355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94225FA-88B9-5644-4B7B-3F48739353B5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418623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B0338C7B-9917-514D-5B6E-9B718F2EDB7F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Smal AI och stark AI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094A0353-73F5-B08B-6C52-06470B5A4AF4}"/>
              </a:ext>
            </a:extLst>
          </p:cNvPr>
          <p:cNvSpPr/>
          <p:nvPr/>
        </p:nvSpPr>
        <p:spPr>
          <a:xfrm>
            <a:off x="609600" y="1397000"/>
            <a:ext cx="5334000" cy="3606800"/>
          </a:xfrm>
          <a:prstGeom prst="roundRect">
            <a:avLst>
              <a:gd name="adj" fmla="val 5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4DB6F714-887A-AF8E-EF4E-DE5F91F9F237}"/>
              </a:ext>
            </a:extLst>
          </p:cNvPr>
          <p:cNvSpPr txBox="1"/>
          <p:nvPr/>
        </p:nvSpPr>
        <p:spPr>
          <a:xfrm>
            <a:off x="9144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7C3AED"/>
                </a:solidFill>
                <a:latin typeface="Segoe UI" panose="020B0502040204020203" pitchFamily="34" charset="0"/>
              </a:rPr>
              <a:t>Smal AI (narrow AI)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0349BD9-F973-B5BE-F126-026AF0D6EDE9}"/>
              </a:ext>
            </a:extLst>
          </p:cNvPr>
          <p:cNvSpPr txBox="1"/>
          <p:nvPr/>
        </p:nvSpPr>
        <p:spPr>
          <a:xfrm>
            <a:off x="9144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Specialiserad på en enda uppgift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Ofta bättre än människan – på just den uppgiften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Klarar ingenting utanför sitt område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Finns överallt: spamfilter, översättning, rekommendationer, schack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F0B79691-F8A2-5E8A-895D-F5484A609B1B}"/>
              </a:ext>
            </a:extLst>
          </p:cNvPr>
          <p:cNvSpPr/>
          <p:nvPr/>
        </p:nvSpPr>
        <p:spPr>
          <a:xfrm>
            <a:off x="6248400" y="1397000"/>
            <a:ext cx="5334000" cy="3606800"/>
          </a:xfrm>
          <a:prstGeom prst="roundRect">
            <a:avLst>
              <a:gd name="adj" fmla="val 5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D37D6C8-142A-7649-E3F6-40E3ED666080}"/>
              </a:ext>
            </a:extLst>
          </p:cNvPr>
          <p:cNvSpPr txBox="1"/>
          <p:nvPr/>
        </p:nvSpPr>
        <p:spPr>
          <a:xfrm>
            <a:off x="65532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2563EB"/>
                </a:solidFill>
                <a:latin typeface="Segoe UI" panose="020B0502040204020203" pitchFamily="34" charset="0"/>
              </a:rPr>
              <a:t>Stark AI (AGI)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2AE55823-365A-ED22-4187-A2367EDF5C9B}"/>
              </a:ext>
            </a:extLst>
          </p:cNvPr>
          <p:cNvSpPr txBox="1"/>
          <p:nvPr/>
        </p:nvSpPr>
        <p:spPr>
          <a:xfrm>
            <a:off x="65532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Bred, mänsklig intelligens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Kan resonera allmänt och flytta kunskap mellan områden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Existerar inte i verkligheten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Diskuteras flitigt inom forskning och filosofi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F01D4910-A270-2CD5-CCE9-23737A3B63B3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BC194C7C-2895-2302-035D-A270A82B401B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11655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3876D006-6AD2-8119-FF5B-44F155E98D71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Grundprincipen för nästan all AI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F47F33F5-6DD6-15BB-A0EF-CFC6E72C840B}"/>
              </a:ext>
            </a:extLst>
          </p:cNvPr>
          <p:cNvSpPr txBox="1"/>
          <p:nvPr/>
        </p:nvSpPr>
        <p:spPr>
          <a:xfrm>
            <a:off x="609600" y="1270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">
                <a:solidFill>
                  <a:srgbClr val="5A5A7A"/>
                </a:solidFill>
                <a:latin typeface="Segoe UI" panose="020B0502040204020203" pitchFamily="34" charset="0"/>
              </a:rPr>
              <a:t>Oavsett om systemet är en enkel rekommendationsalgoritm eller en avancerad språkmodell.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20A2E37A-92A4-32DC-37F7-F5BB6F179495}"/>
              </a:ext>
            </a:extLst>
          </p:cNvPr>
          <p:cNvSpPr/>
          <p:nvPr/>
        </p:nvSpPr>
        <p:spPr>
          <a:xfrm>
            <a:off x="609600" y="2032000"/>
            <a:ext cx="3522133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724F2A7E-E168-9B08-7956-1416E2114BEA}"/>
              </a:ext>
            </a:extLst>
          </p:cNvPr>
          <p:cNvSpPr/>
          <p:nvPr/>
        </p:nvSpPr>
        <p:spPr>
          <a:xfrm>
            <a:off x="8128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1B7A434-5E9F-EF54-EDA0-599E74767635}"/>
              </a:ext>
            </a:extLst>
          </p:cNvPr>
          <p:cNvSpPr txBox="1"/>
          <p:nvPr/>
        </p:nvSpPr>
        <p:spPr>
          <a:xfrm>
            <a:off x="812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8657052-3244-432A-7D95-40A8C6760609}"/>
              </a:ext>
            </a:extLst>
          </p:cNvPr>
          <p:cNvSpPr txBox="1"/>
          <p:nvPr/>
        </p:nvSpPr>
        <p:spPr>
          <a:xfrm>
            <a:off x="812800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Uppfatta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6F471932-1BAD-4C56-DDF0-1FE537611116}"/>
              </a:ext>
            </a:extLst>
          </p:cNvPr>
          <p:cNvSpPr txBox="1"/>
          <p:nvPr/>
        </p:nvSpPr>
        <p:spPr>
          <a:xfrm>
            <a:off x="812800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Systemet tar in något om sin omvärld: bildpunkter, text, sensordata.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7C51E353-CB8C-7D98-0129-7C0F755A9E0A}"/>
              </a:ext>
            </a:extLst>
          </p:cNvPr>
          <p:cNvSpPr/>
          <p:nvPr/>
        </p:nvSpPr>
        <p:spPr>
          <a:xfrm>
            <a:off x="4334933" y="2032000"/>
            <a:ext cx="3522134" cy="3175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D0AB7AC8-6B45-4B18-4B05-1A064502CB0E}"/>
              </a:ext>
            </a:extLst>
          </p:cNvPr>
          <p:cNvSpPr/>
          <p:nvPr/>
        </p:nvSpPr>
        <p:spPr>
          <a:xfrm>
            <a:off x="4538133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2FE504FF-12F2-6607-4058-4906216ADC03}"/>
              </a:ext>
            </a:extLst>
          </p:cNvPr>
          <p:cNvSpPr txBox="1"/>
          <p:nvPr/>
        </p:nvSpPr>
        <p:spPr>
          <a:xfrm>
            <a:off x="4538133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2540DCE0-799D-B1A8-917E-D243CAA2F30D}"/>
              </a:ext>
            </a:extLst>
          </p:cNvPr>
          <p:cNvSpPr txBox="1"/>
          <p:nvPr/>
        </p:nvSpPr>
        <p:spPr>
          <a:xfrm>
            <a:off x="4538133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Modellera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48C0A158-316C-2972-B80D-7A96C5282973}"/>
              </a:ext>
            </a:extLst>
          </p:cNvPr>
          <p:cNvSpPr txBox="1"/>
          <p:nvPr/>
        </p:nvSpPr>
        <p:spPr>
          <a:xfrm>
            <a:off x="4538133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Skapar en förenklad representation av verkligheten. Modeller byggs av människor eller lärs in ur data.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07E25668-ADC2-412B-31CA-A9DFE442BA4D}"/>
              </a:ext>
            </a:extLst>
          </p:cNvPr>
          <p:cNvSpPr/>
          <p:nvPr/>
        </p:nvSpPr>
        <p:spPr>
          <a:xfrm>
            <a:off x="8060267" y="2032000"/>
            <a:ext cx="3522133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5CCA1B72-54FD-F4B2-88E0-64A974F1984D}"/>
              </a:ext>
            </a:extLst>
          </p:cNvPr>
          <p:cNvSpPr/>
          <p:nvPr/>
        </p:nvSpPr>
        <p:spPr>
          <a:xfrm>
            <a:off x="8263467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C9C88BC6-8C3E-BA77-AFD7-C9E22DE4805B}"/>
              </a:ext>
            </a:extLst>
          </p:cNvPr>
          <p:cNvSpPr txBox="1"/>
          <p:nvPr/>
        </p:nvSpPr>
        <p:spPr>
          <a:xfrm>
            <a:off x="8263467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8D27F270-B5B4-6BF1-CC87-B5C737D5DEFA}"/>
              </a:ext>
            </a:extLst>
          </p:cNvPr>
          <p:cNvSpPr txBox="1"/>
          <p:nvPr/>
        </p:nvSpPr>
        <p:spPr>
          <a:xfrm>
            <a:off x="8263467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Besluta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A5AD8E3A-53D0-ED11-69F5-659E7A0F64DC}"/>
              </a:ext>
            </a:extLst>
          </p:cNvPr>
          <p:cNvSpPr txBox="1"/>
          <p:nvPr/>
        </p:nvSpPr>
        <p:spPr>
          <a:xfrm>
            <a:off x="8263467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Löser problem genom att testa, jämföra och välja mellan möjligheter.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1CCFC4E5-A34A-FD8B-F37B-05E192F402EC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28C71940-A4BE-5DD9-45E8-E7DDA3BE6E0D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555324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12430619-81C0-B584-C1DD-821C5F91356E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Robotik: från sensor till handling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AD26FFF-A596-0040-DD2B-3FBE42A702EE}"/>
              </a:ext>
            </a:extLst>
          </p:cNvPr>
          <p:cNvSpPr txBox="1"/>
          <p:nvPr/>
        </p:nvSpPr>
        <p:spPr>
          <a:xfrm>
            <a:off x="609600" y="1270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">
                <a:solidFill>
                  <a:srgbClr val="5A5A7A"/>
                </a:solidFill>
                <a:latin typeface="Segoe UI" panose="020B0502040204020203" pitchFamily="34" charset="0"/>
              </a:rPr>
              <a:t>En robot är grundprincipen i fysisk form. Loopen upprepas flera gånger per sekund.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C81866EB-D47F-56D3-609C-F17A1BD202E2}"/>
              </a:ext>
            </a:extLst>
          </p:cNvPr>
          <p:cNvSpPr/>
          <p:nvPr/>
        </p:nvSpPr>
        <p:spPr>
          <a:xfrm>
            <a:off x="609600" y="2032000"/>
            <a:ext cx="3522133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BA47C63A-AFA7-F267-518A-1FAF5E0E1F7F}"/>
              </a:ext>
            </a:extLst>
          </p:cNvPr>
          <p:cNvSpPr/>
          <p:nvPr/>
        </p:nvSpPr>
        <p:spPr>
          <a:xfrm>
            <a:off x="8128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5E95277-84EF-AB2B-6043-71EC20A7B4B0}"/>
              </a:ext>
            </a:extLst>
          </p:cNvPr>
          <p:cNvSpPr txBox="1"/>
          <p:nvPr/>
        </p:nvSpPr>
        <p:spPr>
          <a:xfrm>
            <a:off x="812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AD3E83B-32F0-484F-26B1-3241AB419F05}"/>
              </a:ext>
            </a:extLst>
          </p:cNvPr>
          <p:cNvSpPr txBox="1"/>
          <p:nvPr/>
        </p:nvSpPr>
        <p:spPr>
          <a:xfrm>
            <a:off x="812800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Sensor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30CF1B2-269D-DD61-6620-57F61475B3C6}"/>
              </a:ext>
            </a:extLst>
          </p:cNvPr>
          <p:cNvSpPr txBox="1"/>
          <p:nvPr/>
        </p:nvSpPr>
        <p:spPr>
          <a:xfrm>
            <a:off x="812800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Kameror, avståndsmätare, mikrofoner, beröringssensorer samlar in information.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8BD5E538-1D56-2940-318F-7478AF87E918}"/>
              </a:ext>
            </a:extLst>
          </p:cNvPr>
          <p:cNvSpPr/>
          <p:nvPr/>
        </p:nvSpPr>
        <p:spPr>
          <a:xfrm>
            <a:off x="4334933" y="2032000"/>
            <a:ext cx="3522134" cy="3175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2FDFC748-D0ED-DEBF-6765-99642E721F11}"/>
              </a:ext>
            </a:extLst>
          </p:cNvPr>
          <p:cNvSpPr/>
          <p:nvPr/>
        </p:nvSpPr>
        <p:spPr>
          <a:xfrm>
            <a:off x="4538133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B20A91A-3E60-4DE9-404E-ACCBFEE5579D}"/>
              </a:ext>
            </a:extLst>
          </p:cNvPr>
          <p:cNvSpPr txBox="1"/>
          <p:nvPr/>
        </p:nvSpPr>
        <p:spPr>
          <a:xfrm>
            <a:off x="4538133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10F7D50-E82A-667F-4ACE-8D6320D83CD9}"/>
              </a:ext>
            </a:extLst>
          </p:cNvPr>
          <p:cNvSpPr txBox="1"/>
          <p:nvPr/>
        </p:nvSpPr>
        <p:spPr>
          <a:xfrm>
            <a:off x="4538133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Bearbetning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81B8BD40-3399-BF1B-9E79-09C1E8284B59}"/>
              </a:ext>
            </a:extLst>
          </p:cNvPr>
          <p:cNvSpPr txBox="1"/>
          <p:nvPr/>
        </p:nvSpPr>
        <p:spPr>
          <a:xfrm>
            <a:off x="4538133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En AI-modell tolkar sensordatan, känner igen mönster och beslutar vad som ska göras.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A939AD35-D71D-B85E-D9E9-C4B578E44514}"/>
              </a:ext>
            </a:extLst>
          </p:cNvPr>
          <p:cNvSpPr/>
          <p:nvPr/>
        </p:nvSpPr>
        <p:spPr>
          <a:xfrm>
            <a:off x="8060267" y="2032000"/>
            <a:ext cx="3522133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D90CABC2-7C32-EBDE-94B7-495CA1E94E9A}"/>
              </a:ext>
            </a:extLst>
          </p:cNvPr>
          <p:cNvSpPr/>
          <p:nvPr/>
        </p:nvSpPr>
        <p:spPr>
          <a:xfrm>
            <a:off x="8263467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6B57BD1D-30F0-A6C7-4DF7-788BFFFAD250}"/>
              </a:ext>
            </a:extLst>
          </p:cNvPr>
          <p:cNvSpPr txBox="1"/>
          <p:nvPr/>
        </p:nvSpPr>
        <p:spPr>
          <a:xfrm>
            <a:off x="8263467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1F5A5BBD-5BCF-A814-870B-8566F8731400}"/>
              </a:ext>
            </a:extLst>
          </p:cNvPr>
          <p:cNvSpPr txBox="1"/>
          <p:nvPr/>
        </p:nvSpPr>
        <p:spPr>
          <a:xfrm>
            <a:off x="8263467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Aktuator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F9B8113A-CD36-6904-1D74-B235BCBD950C}"/>
              </a:ext>
            </a:extLst>
          </p:cNvPr>
          <p:cNvSpPr txBox="1"/>
          <p:nvPr/>
        </p:nvSpPr>
        <p:spPr>
          <a:xfrm>
            <a:off x="8263467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Motorer, hjul, gripklor och styrservon omsätter beslutet i fysisk rörelse.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CC2B2F58-F452-A77E-0C4F-B8123E093C01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748B5529-7CD4-67ED-1907-23156756D1B6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764422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3A4F5150-B122-32B2-3BEF-6B4CF24AB88B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När är AI bättre än människan – och tvärtom?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5976F896-440A-3A3B-EC83-0DF4946180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218873"/>
              </p:ext>
            </p:extLst>
          </p:nvPr>
        </p:nvGraphicFramePr>
        <p:xfrm>
          <a:off x="609600" y="1397000"/>
          <a:ext cx="109728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3387226028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974893936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AI är oftast överlägsen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Människan är oftast överlägsen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94403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Bearbeta enorma datamängder snabbt – t.ex. miljontals transaktioner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Förstå sammanhang och sunt förnuft – ironi, kroppsspråk, ovanliga situationer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22863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Upprepa samma uppgift utan att tröttna – kvalitetskontroll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Lära av mycket få exempel – ett barn känner igen en giraff efter en bild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500097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Spel med tydliga regler – schack, go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Helt nya problem och att flytta kunskap mellan områden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719583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Hitta svaga mönster i data – tidiga sjukdomstecken i röntgen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Väga in etik, värderingar och ansvar – stå till svars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448356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Reagera på millisekunder – nödbroms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Kreativitet med mening – sätta egna mål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814919"/>
                  </a:ext>
                </a:extLst>
              </a:tr>
            </a:tbl>
          </a:graphicData>
        </a:graphic>
      </p:graphicFrame>
      <p:sp>
        <p:nvSpPr>
          <p:cNvPr id="4" name="textruta 3">
            <a:extLst>
              <a:ext uri="{FF2B5EF4-FFF2-40B4-BE49-F238E27FC236}">
                <a16:creationId xmlns:a16="http://schemas.microsoft.com/office/drawing/2014/main" id="{91A9A365-6E1E-524A-8AD5-7B4EDCEE184A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ADA34B6-659C-C477-3FCC-548CD2740D7B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77118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7AC30520-D595-D8A0-5B95-D70150C88E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F313C90-211C-3817-45C3-2E4202797BF9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1.2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EED65287-01CF-B72B-8E27-B55D16EFAF2E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Intelligens och medvetande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D2C1C3A-3C97-4EC5-C650-3CC2F4DF5C60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Skillnaden mellan beräkning och verklig förståelse.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58E771A-1EF3-FE97-ABA2-C9EB2FF3A52F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81CDAB9-AD4D-B4B2-7049-A97EDB839AF5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768812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6C9FA736-E6D6-0F2A-2CF1-1DD969AD9CAB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Intelligens är inte medvetande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C14A696F-DBA3-46A9-F23E-0B61861141E1}"/>
              </a:ext>
            </a:extLst>
          </p:cNvPr>
          <p:cNvSpPr/>
          <p:nvPr/>
        </p:nvSpPr>
        <p:spPr>
          <a:xfrm>
            <a:off x="609600" y="1397000"/>
            <a:ext cx="5334000" cy="3022600"/>
          </a:xfrm>
          <a:prstGeom prst="roundRect">
            <a:avLst>
              <a:gd name="adj" fmla="val 5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0E1D0264-F268-0C07-ED76-4DCB8D653EA2}"/>
              </a:ext>
            </a:extLst>
          </p:cNvPr>
          <p:cNvSpPr txBox="1"/>
          <p:nvPr/>
        </p:nvSpPr>
        <p:spPr>
          <a:xfrm>
            <a:off x="9144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7C3AED"/>
                </a:solidFill>
                <a:latin typeface="Segoe UI" panose="020B0502040204020203" pitchFamily="34" charset="0"/>
              </a:rPr>
              <a:t>Intelligens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2E722AA-FEEC-CEBD-2C3E-331E6643ED14}"/>
              </a:ext>
            </a:extLst>
          </p:cNvPr>
          <p:cNvSpPr txBox="1"/>
          <p:nvPr/>
        </p:nvSpPr>
        <p:spPr>
          <a:xfrm>
            <a:off x="9144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Förstå komplexa idéer, anpassa sig, lära av erfarenhet, lösa problem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Dagens AI uppvisar en form av intelligens: hittar samband, skapar text och bild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Men: är det samma sak som människans – eller avancerad imitation?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56C53758-2EE4-C9A1-1112-423A7284C52C}"/>
              </a:ext>
            </a:extLst>
          </p:cNvPr>
          <p:cNvSpPr/>
          <p:nvPr/>
        </p:nvSpPr>
        <p:spPr>
          <a:xfrm>
            <a:off x="6248400" y="1397000"/>
            <a:ext cx="5334000" cy="3022600"/>
          </a:xfrm>
          <a:prstGeom prst="roundRect">
            <a:avLst>
              <a:gd name="adj" fmla="val 5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BA1BDC0-B324-CC75-C962-152AFB933067}"/>
              </a:ext>
            </a:extLst>
          </p:cNvPr>
          <p:cNvSpPr txBox="1"/>
          <p:nvPr/>
        </p:nvSpPr>
        <p:spPr>
          <a:xfrm>
            <a:off x="65532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2563EB"/>
                </a:solidFill>
                <a:latin typeface="Segoe UI" panose="020B0502040204020203" pitchFamily="34" charset="0"/>
              </a:rPr>
              <a:t>Medvetande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38964E75-7F0A-4E0E-68B2-450F791C7487}"/>
              </a:ext>
            </a:extLst>
          </p:cNvPr>
          <p:cNvSpPr txBox="1"/>
          <p:nvPr/>
        </p:nvSpPr>
        <p:spPr>
          <a:xfrm>
            <a:off x="65532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Den subjektiva upplevelsen av att vara – tankar, känslor, en inre värld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Hur hjärnans processer ger upplevelse kallas det hårda problemet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De flesta menar att dagens AI inte har medvetande – den bearbetar data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6D35670D-410B-9062-1221-F5B4FA1BA8B2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71AAACD5-570B-5517-81B3-515ABA100FFB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764071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A1339A50-F021-51B5-4FDD-3F91DB6FC047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Turingtestet och det kinesiska rummet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9ADFC29-06F6-457B-5A40-A143777B3539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Turingtestet (1950)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en testare chattar med en människa och en maskin utan att veta vem som är vem. Kan testaren inte avgöra det har maskinen klarat testet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Testet säger inget om medvetande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bara om hur väl maskinen imiterar mänskligt språk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Det kinesiska rummet (Searle, 1980)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en person utan kunskaper i kinesiska följer en regelbok och ger korrekta svar – utan att förstå ett tecken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Slutsats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en dator kan följa regler (syntax) utan att förstå innehåll (semantik)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ELIZA (1966)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ett chattprogram som imiterade en terapeut lurade många – trots noll förståelse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AA6852D6-6C60-2953-649F-A6EC274CA695}"/>
              </a:ext>
            </a:extLst>
          </p:cNvPr>
          <p:cNvSpPr/>
          <p:nvPr/>
        </p:nvSpPr>
        <p:spPr>
          <a:xfrm>
            <a:off x="8585200" y="1905000"/>
            <a:ext cx="2540000" cy="2540000"/>
          </a:xfrm>
          <a:prstGeom prst="ellipse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F30315E-EA4F-E55A-865B-680228F1B629}"/>
              </a:ext>
            </a:extLst>
          </p:cNvPr>
          <p:cNvSpPr txBox="1"/>
          <p:nvPr/>
        </p:nvSpPr>
        <p:spPr>
          <a:xfrm>
            <a:off x="8585200" y="24765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8000">
                <a:solidFill>
                  <a:srgbClr val="1A1A2E"/>
                </a:solidFill>
                <a:latin typeface="Segoe UI Emoji" panose="020B0502040204020203" pitchFamily="34" charset="0"/>
              </a:rPr>
              <a:t>🚪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A0228B2-2AB0-956C-8FF4-5F0942DC2F9F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A063E7B-7BB4-2965-CD74-CE5C29B5C186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37351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1CDC8E3-9807-43CB-BDCA-7DDCE0FDF3D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429D4B5C-81FC-14DF-3EDF-9BAA9B83CB1D}"/>
              </a:ext>
            </a:extLst>
          </p:cNvPr>
          <p:cNvSpPr/>
          <p:nvPr/>
        </p:nvSpPr>
        <p:spPr>
          <a:xfrm>
            <a:off x="-1524000" y="4318000"/>
            <a:ext cx="4572000" cy="4572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C2E5082-7E1B-4FEB-A719-C9B8AC406643}"/>
              </a:ext>
            </a:extLst>
          </p:cNvPr>
          <p:cNvSpPr txBox="1"/>
          <p:nvPr/>
        </p:nvSpPr>
        <p:spPr>
          <a:xfrm>
            <a:off x="609600" y="635000"/>
            <a:ext cx="508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 b="1">
                <a:solidFill>
                  <a:srgbClr val="FFFFFF"/>
                </a:solidFill>
                <a:latin typeface="Segoe UI" panose="020B0502040204020203" pitchFamily="34" charset="0"/>
              </a:rPr>
              <a:t>DISKUTERA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A694CDD-79BE-4158-1890-B2B8097744A6}"/>
              </a:ext>
            </a:extLst>
          </p:cNvPr>
          <p:cNvSpPr txBox="1"/>
          <p:nvPr/>
        </p:nvSpPr>
        <p:spPr>
          <a:xfrm>
            <a:off x="609600" y="1016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FFFFFF"/>
                </a:solidFill>
                <a:latin typeface="Segoe UI" panose="020B0502040204020203" pitchFamily="34" charset="0"/>
              </a:rPr>
              <a:t>Fundera och diskutera</a:t>
            </a:r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A1F8069F-6394-CAAF-3E95-ED56730C7117}"/>
              </a:ext>
            </a:extLst>
          </p:cNvPr>
          <p:cNvSpPr/>
          <p:nvPr/>
        </p:nvSpPr>
        <p:spPr>
          <a:xfrm>
            <a:off x="609600" y="2032000"/>
            <a:ext cx="508000" cy="5080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FB6BF7E-3104-8CD5-C2B6-F47404A5B2F3}"/>
              </a:ext>
            </a:extLst>
          </p:cNvPr>
          <p:cNvSpPr txBox="1"/>
          <p:nvPr/>
        </p:nvSpPr>
        <p:spPr>
          <a:xfrm>
            <a:off x="609600" y="21082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2563EB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410090C4-2CD6-8998-6A74-7AAE45E4B2B1}"/>
              </a:ext>
            </a:extLst>
          </p:cNvPr>
          <p:cNvSpPr txBox="1"/>
          <p:nvPr/>
        </p:nvSpPr>
        <p:spPr>
          <a:xfrm>
            <a:off x="1320800" y="2082800"/>
            <a:ext cx="10261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>
                <a:solidFill>
                  <a:srgbClr val="FFFFFF"/>
                </a:solidFill>
                <a:latin typeface="Segoe UI" panose="020B0502040204020203" pitchFamily="34" charset="0"/>
              </a:rPr>
              <a:t>Skulle du kunna avgöra om du chattar med en AI? Vad skulle du testa – och vad säger det om Turingtestet?</a:t>
            </a:r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2F803C98-A419-80C0-AF4B-F68C3C0B44E7}"/>
              </a:ext>
            </a:extLst>
          </p:cNvPr>
          <p:cNvSpPr/>
          <p:nvPr/>
        </p:nvSpPr>
        <p:spPr>
          <a:xfrm>
            <a:off x="609600" y="3302000"/>
            <a:ext cx="508000" cy="5080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0A187730-C7BE-4BD2-FEBA-605E8DAC98B7}"/>
              </a:ext>
            </a:extLst>
          </p:cNvPr>
          <p:cNvSpPr txBox="1"/>
          <p:nvPr/>
        </p:nvSpPr>
        <p:spPr>
          <a:xfrm>
            <a:off x="609600" y="33782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2563EB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EDFEE3FF-945A-3BFE-692D-B55B131F520B}"/>
              </a:ext>
            </a:extLst>
          </p:cNvPr>
          <p:cNvSpPr txBox="1"/>
          <p:nvPr/>
        </p:nvSpPr>
        <p:spPr>
          <a:xfrm>
            <a:off x="1320800" y="3352800"/>
            <a:ext cx="10261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>
                <a:solidFill>
                  <a:srgbClr val="FFFFFF"/>
                </a:solidFill>
                <a:latin typeface="Segoe UI" panose="020B0502040204020203" pitchFamily="34" charset="0"/>
              </a:rPr>
              <a:t>Förstår personen i det kinesiska rummet kinesiska? Kan hela rummet – person plus regelbok – sägas förstå?</a:t>
            </a: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DDAFE9D6-2D2F-299B-CE2D-99138BAE3416}"/>
              </a:ext>
            </a:extLst>
          </p:cNvPr>
          <p:cNvSpPr/>
          <p:nvPr/>
        </p:nvSpPr>
        <p:spPr>
          <a:xfrm>
            <a:off x="609600" y="4572000"/>
            <a:ext cx="508000" cy="5080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2A49277C-A480-46AD-2FF0-64F1A22AB042}"/>
              </a:ext>
            </a:extLst>
          </p:cNvPr>
          <p:cNvSpPr txBox="1"/>
          <p:nvPr/>
        </p:nvSpPr>
        <p:spPr>
          <a:xfrm>
            <a:off x="609600" y="46482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2563EB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8D550E58-359C-D9FD-746C-82E27156B8E5}"/>
              </a:ext>
            </a:extLst>
          </p:cNvPr>
          <p:cNvSpPr txBox="1"/>
          <p:nvPr/>
        </p:nvSpPr>
        <p:spPr>
          <a:xfrm>
            <a:off x="1320800" y="4622800"/>
            <a:ext cx="10261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>
                <a:solidFill>
                  <a:srgbClr val="FFFFFF"/>
                </a:solidFill>
                <a:latin typeface="Segoe UI" panose="020B0502040204020203" pitchFamily="34" charset="0"/>
              </a:rPr>
              <a:t>Spelar det någon roll om AI verkligen förstår, om svaren är lika bra? När skulle skillnaden vara viktig – i vården, i skolan?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8C1E4679-8928-A03E-A0B8-52EC07807D27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C7C7E8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C7C7E8"/>
              </a:solidFill>
              <a:latin typeface="Segoe UI" panose="020B0502040204020203" pitchFamily="34" charset="0"/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BBABCCED-26D3-F69C-B729-36E4172C0F69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C7C7E8"/>
                </a:solidFill>
                <a:latin typeface="Segoe UI" panose="020B0502040204020203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722469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62047BA-E98D-D599-42C6-E8A5F157824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B8428D47-37AE-03E4-5E55-3F75A6AD2BF5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1.3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9430C4E-D2D6-1787-327B-DA31F8055B65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Historisk utveckling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B165D03-C356-AE1B-F5B1-25955E2E106E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Från Dartmouth 1956 till ChatGPT 2022 – med två AI-vintrar på vägen.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3BC3E2F-7882-B329-9A71-457E5094EFE9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5141B45-1941-A0AB-DA7B-3B401995F2F5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959990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53033CCE-6532-3300-59D6-E5BDE63FED3F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pt-BR" sz="3000" b="1">
                <a:solidFill>
                  <a:srgbClr val="1A1A2E"/>
                </a:solidFill>
                <a:latin typeface="Segoe UI" panose="020B0502040204020203" pitchFamily="34" charset="0"/>
              </a:rPr>
              <a:t>Milstolpar i AI:s historia</a:t>
            </a:r>
            <a:endParaRPr lang="sv-SE" sz="3000" b="1">
              <a:solidFill>
                <a:srgbClr val="1A1A2E"/>
              </a:solidFill>
              <a:latin typeface="Segoe UI" panose="020B0502040204020203" pitchFamily="34" charset="0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8DCD493E-6617-B592-3108-FD2F756848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993283"/>
              </p:ext>
            </p:extLst>
          </p:nvPr>
        </p:nvGraphicFramePr>
        <p:xfrm>
          <a:off x="609600" y="1397000"/>
          <a:ext cx="109728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387006543"/>
                    </a:ext>
                  </a:extLst>
                </a:gridCol>
                <a:gridCol w="9067800">
                  <a:extLst>
                    <a:ext uri="{9D8B030D-6E8A-4147-A177-3AD203B41FA5}">
                      <a16:colId xmlns:a16="http://schemas.microsoft.com/office/drawing/2014/main" val="24732534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År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Händelse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790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1950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Alan Turing publicerar Computing Machinery and Intelligence och föreslår Turingtestet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5263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1951–55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Strachey skriver ett damspel; Arthur Samuel skriver det första programmet med maskininlärning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1082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1956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Dartmouthkonferensen – termen artificial intelligence myntas, AI blir ett forskningsområde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218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1964–67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Joseph Weizenbaum utvecklar chattprogrammet ELIZA vid MIT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3501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1970- och 80-tal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Första AI-vintern; expertsystem ger uppsving; andra AI-vintern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045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1997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IBM:s Deep Blue besegrar schackvärldsmästaren Garri Kasparov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44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2012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AlexNet revolutionerar bildigenkänning med djupa neurala nätverk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9795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2016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DeepMinds AlphaGo besegrar världsmästaren i go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2405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ChatGPT lanseras – 100 miljoner användare på två månader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908611"/>
                  </a:ext>
                </a:extLst>
              </a:tr>
            </a:tbl>
          </a:graphicData>
        </a:graphic>
      </p:graphicFrame>
      <p:sp>
        <p:nvSpPr>
          <p:cNvPr id="4" name="textruta 3">
            <a:extLst>
              <a:ext uri="{FF2B5EF4-FFF2-40B4-BE49-F238E27FC236}">
                <a16:creationId xmlns:a16="http://schemas.microsoft.com/office/drawing/2014/main" id="{FD167AF9-7FFD-FFFF-F346-C11BC5DAD239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1E86F73-47C6-AEF8-90FC-C209250A7046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244303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97BC0E84-9648-4E17-43D0-87FBBA8371A9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AI-vårar och AI-vintrar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B840B88-F80B-E3AF-97C9-2419C4F1112B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AI-vår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stor optimism, ökade investeringar, snabba framsteg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AI-vinter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intresset mattas när tekniken inte motsvarar förväntningarna, forskningspengar dras in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1970-talet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symbolisk AI klarar inte komplexa problem – första vintern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Slutet av 1980-talet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expertsystemen håller inte vad de lovat – andra vintern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I dag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en tredje AI-våg sedan slutet av 2010-talet. Ny vinter – eller en lång vår? Frågan är öppen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497E4B45-4603-6EE2-43D4-F64D7247ACDE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B774A49-8FFC-2826-64C7-DB1E0145026F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DA8077B3-3D8F-71BB-B8EE-ACB73EDC7E79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AI-vinter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3914D6D2-0D19-B5F2-0D99-E1560F3A1C83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Period av minskat intresse och indragen finansiering när AI inte infriar förväntningarna.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6CCB5401-9208-747C-23F2-0175EA0CAF2E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B6AECDB1-BB74-A552-C0C9-E5F01D864AD9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826661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0DFE1697-4A88-9A17-5E36-5334A2849791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Drivkrafterna bakom dagens AI-boom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979BC6A-3D6E-CA61-9E0A-EB25396FBB01}"/>
              </a:ext>
            </a:extLst>
          </p:cNvPr>
          <p:cNvSpPr txBox="1"/>
          <p:nvPr/>
        </p:nvSpPr>
        <p:spPr>
          <a:xfrm>
            <a:off x="609600" y="1524000"/>
            <a:ext cx="558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5400" b="1">
                <a:solidFill>
                  <a:srgbClr val="7C3AED"/>
                </a:solidFill>
                <a:latin typeface="Segoe UI" panose="020B0502040204020203" pitchFamily="34" charset="0"/>
              </a:rPr>
              <a:t>100 milj.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FFCCB51E-C74F-CAEB-40BF-E3EF45C30C13}"/>
              </a:ext>
            </a:extLst>
          </p:cNvPr>
          <p:cNvSpPr txBox="1"/>
          <p:nvPr/>
        </p:nvSpPr>
        <p:spPr>
          <a:xfrm>
            <a:off x="609600" y="3175000"/>
            <a:ext cx="533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5A5A7A"/>
                </a:solidFill>
                <a:latin typeface="Segoe UI" panose="020B0502040204020203" pitchFamily="34" charset="0"/>
              </a:rPr>
              <a:t>användare nådde ChatGPT på två månader (2022)</a:t>
            </a: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3AADB34B-9ADD-C16B-98AB-A2D30B851AC6}"/>
              </a:ext>
            </a:extLst>
          </p:cNvPr>
          <p:cNvSpPr/>
          <p:nvPr/>
        </p:nvSpPr>
        <p:spPr>
          <a:xfrm>
            <a:off x="6604000" y="1524000"/>
            <a:ext cx="4978400" cy="3708400"/>
          </a:xfrm>
          <a:prstGeom prst="roundRect">
            <a:avLst>
              <a:gd name="adj" fmla="val 5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23BF4D87-550A-AB8A-B6B4-63D681A8EA38}"/>
              </a:ext>
            </a:extLst>
          </p:cNvPr>
          <p:cNvSpPr txBox="1"/>
          <p:nvPr/>
        </p:nvSpPr>
        <p:spPr>
          <a:xfrm>
            <a:off x="6959600" y="1828800"/>
            <a:ext cx="431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 b="1">
                <a:solidFill>
                  <a:srgbClr val="1A1A2E"/>
                </a:solidFill>
                <a:latin typeface="Segoe UI" panose="020B0502040204020203" pitchFamily="34" charset="0"/>
              </a:rPr>
              <a:t>Större mängder data</a:t>
            </a: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 varje bild, låt och köp skapar data – råmaterial för inlärning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 b="1">
                <a:solidFill>
                  <a:srgbClr val="1A1A2E"/>
                </a:solidFill>
                <a:latin typeface="Segoe UI" panose="020B0502040204020203" pitchFamily="34" charset="0"/>
              </a:rPr>
              <a:t>Kraftfullare datorer</a:t>
            </a: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 grafikkort (GPU:er) och molntjänster gör träning möjlig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 b="1">
                <a:solidFill>
                  <a:srgbClr val="1A1A2E"/>
                </a:solidFill>
                <a:latin typeface="Segoe UI" panose="020B0502040204020203" pitchFamily="34" charset="0"/>
              </a:rPr>
              <a:t>Bättre algoritmer</a:t>
            </a: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 neurala nätverk och djupinlärning under 2010-talet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 b="1">
                <a:solidFill>
                  <a:srgbClr val="1A1A2E"/>
                </a:solidFill>
                <a:latin typeface="Segoe UI" panose="020B0502040204020203" pitchFamily="34" charset="0"/>
              </a:rPr>
              <a:t>Samhälleliga och ekonomiska krafter</a:t>
            </a: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 konkurrensfördelar, öppen källkod, efterfrågan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B6AFED77-B1B6-B670-CAD0-D27658B0B9E3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BA5EDC4B-73C5-B842-A2D5-9AC0A56D76BF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32146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6D2D5159-037D-E244-A40C-13546557B40B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Åtta principer som beskriver AI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4DBD8DA-8365-158C-3747-F2478DF1CF08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Uppfattar världen via sensorer och påverkar den via styrsystem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Använder modeller för att resonera om omvärlden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Bygger modeller från data och erfarenheter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Löser problem genom att testa olika lösningar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Fungerar bäst när datadrivna och kunskapsbaserade metoder kombineras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Kan bli autonom – handla på egen hand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Har inga egna värderingar – allt beror på mänskliga val och data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Människor och AI tillsammans är starkare än var och en för sig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1FB71E97-2501-BBCB-9EFC-FE25DBEB57CD}"/>
              </a:ext>
            </a:extLst>
          </p:cNvPr>
          <p:cNvSpPr/>
          <p:nvPr/>
        </p:nvSpPr>
        <p:spPr>
          <a:xfrm>
            <a:off x="8585200" y="1905000"/>
            <a:ext cx="2540000" cy="2540000"/>
          </a:xfrm>
          <a:prstGeom prst="ellipse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FF12F52-DEB4-3065-C26B-1BED09D0E67B}"/>
              </a:ext>
            </a:extLst>
          </p:cNvPr>
          <p:cNvSpPr txBox="1"/>
          <p:nvPr/>
        </p:nvSpPr>
        <p:spPr>
          <a:xfrm>
            <a:off x="8585200" y="24765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8000">
                <a:solidFill>
                  <a:srgbClr val="1A1A2E"/>
                </a:solidFill>
                <a:latin typeface="Segoe UI Emoji" panose="020B0502040204020203" pitchFamily="34" charset="0"/>
              </a:rPr>
              <a:t>📋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A76AE96-6E63-62C2-5663-1D1A57277B32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C1807526-0313-91F8-04B0-BB9DE5068435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611663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DA9E053-9C0C-DEA7-6823-A6DBEB5946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E76F6779-2558-7937-F92A-BA0A4E2AB0C5}"/>
              </a:ext>
            </a:extLst>
          </p:cNvPr>
          <p:cNvSpPr/>
          <p:nvPr/>
        </p:nvSpPr>
        <p:spPr>
          <a:xfrm>
            <a:off x="9144000" y="-2540000"/>
            <a:ext cx="6096000" cy="6096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4F7F880-7EA1-2ACB-8EF4-59509BED22C4}"/>
              </a:ext>
            </a:extLst>
          </p:cNvPr>
          <p:cNvSpPr txBox="1"/>
          <p:nvPr/>
        </p:nvSpPr>
        <p:spPr>
          <a:xfrm>
            <a:off x="609600" y="635000"/>
            <a:ext cx="762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400" b="1">
                <a:solidFill>
                  <a:srgbClr val="FFFFFF"/>
                </a:solidFill>
                <a:latin typeface="Segoe UI" panose="020B0502040204020203" pitchFamily="34" charset="0"/>
              </a:rPr>
              <a:t>Sammanfattning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EF0B1FB-F0D1-3627-3BAE-24C64C911EDA}"/>
              </a:ext>
            </a:extLst>
          </p:cNvPr>
          <p:cNvSpPr txBox="1"/>
          <p:nvPr/>
        </p:nvSpPr>
        <p:spPr>
          <a:xfrm>
            <a:off x="609600" y="1524000"/>
            <a:ext cx="812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AI är ett samlingsnamn för system som utför uppgifter som normalt kräver mänsklig intelligens – utan universell definition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Turingtestet mäter imitation, inte tänkande. Det kinesiska rummet visar att regler inte är förståelse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Smal AI finns överallt; stark AI (AGI) är en vision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Grundprincip: indata → modell → beslut. Robotik: sensor → bearbetning → aktuator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AI är överlägsen på avgränsade uppgifter med mycket data; människan på sammanhang, få exempel, etik och ansvar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Historien går i vågor. Dagens boom drivs av data, datorkraft, algoritmer och samhällsintresse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3F8EFC25-E26A-A665-CD01-8AAA66C9DAA8}"/>
              </a:ext>
            </a:extLst>
          </p:cNvPr>
          <p:cNvSpPr txBox="1"/>
          <p:nvPr/>
        </p:nvSpPr>
        <p:spPr>
          <a:xfrm>
            <a:off x="609600" y="5969000"/>
            <a:ext cx="812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C7C7E8"/>
                </a:solidFill>
                <a:latin typeface="Segoe UI" panose="020B0502040204020203" pitchFamily="34" charset="0"/>
              </a:rPr>
              <a:t>Nästa: Kapitel 2 – AI i samhället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ED964587-FB67-1A09-08CF-891F5142AFDB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C7C7E8"/>
                </a:solidFill>
                <a:latin typeface="Segoe UI" panose="020B0502040204020203" pitchFamily="34" charset="0"/>
              </a:rPr>
              <a:t>AI-läromedel · Kapitel 1 · bionicreading.se/ai-laromedel · CC BY-SA 4.0</a:t>
            </a:r>
            <a:endParaRPr lang="sv-SE" sz="900">
              <a:solidFill>
                <a:srgbClr val="C7C7E8"/>
              </a:solidFill>
              <a:latin typeface="Segoe UI" panose="020B0502040204020203" pitchFamily="34" charset="0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01EB472-A8F4-562C-B213-B654028D2BBD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C7C7E8"/>
                </a:solidFill>
                <a:latin typeface="Segoe UI" panose="020B0502040204020203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533871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2307</Words>
  <Application>Microsoft Office PowerPoint</Application>
  <PresentationFormat>Anpassad</PresentationFormat>
  <Paragraphs>260</Paragraphs>
  <Slides>20</Slides>
  <Notes>20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Segoe UI</vt:lpstr>
      <vt:lpstr>Segoe UI Emoji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Conny Lindgren</dc:creator>
  <cp:lastModifiedBy>Conny Lindgren</cp:lastModifiedBy>
  <cp:revision>1</cp:revision>
  <dcterms:created xsi:type="dcterms:W3CDTF">2026-09-17T10:06:29Z</dcterms:created>
  <dcterms:modified xsi:type="dcterms:W3CDTF">2026-09-17T10:06:29Z</dcterms:modified>
</cp:coreProperties>
</file>